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3" r:id="rId3"/>
    <p:sldId id="265" r:id="rId4"/>
    <p:sldId id="264" r:id="rId5"/>
    <p:sldId id="266" r:id="rId6"/>
    <p:sldId id="268" r:id="rId7"/>
    <p:sldId id="270" r:id="rId8"/>
    <p:sldId id="271" r:id="rId9"/>
    <p:sldId id="269" r:id="rId10"/>
    <p:sldId id="267"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4074C1-AD9E-6E48-96B9-3405BDFD5D91}" v="33" dt="2025-05-02T12:51:04.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6"/>
    <p:restoredTop sz="94694"/>
  </p:normalViewPr>
  <p:slideViewPr>
    <p:cSldViewPr snapToGrid="0" snapToObjects="1">
      <p:cViewPr varScale="1">
        <p:scale>
          <a:sx n="117" d="100"/>
          <a:sy n="117" d="100"/>
        </p:scale>
        <p:origin x="184"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dha Sakhamuri" userId="3558979d-df9a-492b-a02b-f7658854ec17" providerId="ADAL" clId="{AD4074C1-AD9E-6E48-96B9-3405BDFD5D91}"/>
    <pc:docChg chg="undo custSel addSld modSld">
      <pc:chgData name="Medha Sakhamuri" userId="3558979d-df9a-492b-a02b-f7658854ec17" providerId="ADAL" clId="{AD4074C1-AD9E-6E48-96B9-3405BDFD5D91}" dt="2025-05-02T12:51:35.821" v="3076" actId="14100"/>
      <pc:docMkLst>
        <pc:docMk/>
      </pc:docMkLst>
      <pc:sldChg chg="modNotesTx">
        <pc:chgData name="Medha Sakhamuri" userId="3558979d-df9a-492b-a02b-f7658854ec17" providerId="ADAL" clId="{AD4074C1-AD9E-6E48-96B9-3405BDFD5D91}" dt="2025-04-28T17:21:18.012" v="228" actId="20577"/>
        <pc:sldMkLst>
          <pc:docMk/>
          <pc:sldMk cId="0" sldId="256"/>
        </pc:sldMkLst>
      </pc:sldChg>
      <pc:sldChg chg="modNotesTx">
        <pc:chgData name="Medha Sakhamuri" userId="3558979d-df9a-492b-a02b-f7658854ec17" providerId="ADAL" clId="{AD4074C1-AD9E-6E48-96B9-3405BDFD5D91}" dt="2025-04-28T17:42:07.867" v="2964" actId="20577"/>
        <pc:sldMkLst>
          <pc:docMk/>
          <pc:sldMk cId="2074226678" sldId="263"/>
        </pc:sldMkLst>
      </pc:sldChg>
      <pc:sldChg chg="modSp mod modNotesTx">
        <pc:chgData name="Medha Sakhamuri" userId="3558979d-df9a-492b-a02b-f7658854ec17" providerId="ADAL" clId="{AD4074C1-AD9E-6E48-96B9-3405BDFD5D91}" dt="2025-05-02T12:49:14.556" v="3054" actId="20577"/>
        <pc:sldMkLst>
          <pc:docMk/>
          <pc:sldMk cId="4069534784" sldId="264"/>
        </pc:sldMkLst>
        <pc:spChg chg="mod">
          <ac:chgData name="Medha Sakhamuri" userId="3558979d-df9a-492b-a02b-f7658854ec17" providerId="ADAL" clId="{AD4074C1-AD9E-6E48-96B9-3405BDFD5D91}" dt="2025-05-02T12:49:14.556" v="3054" actId="20577"/>
          <ac:spMkLst>
            <pc:docMk/>
            <pc:sldMk cId="4069534784" sldId="264"/>
            <ac:spMk id="6" creationId="{52CE5FA7-655F-A546-7C0E-30C86E354D63}"/>
          </ac:spMkLst>
        </pc:spChg>
      </pc:sldChg>
      <pc:sldChg chg="modNotesTx">
        <pc:chgData name="Medha Sakhamuri" userId="3558979d-df9a-492b-a02b-f7658854ec17" providerId="ADAL" clId="{AD4074C1-AD9E-6E48-96B9-3405BDFD5D91}" dt="2025-04-28T17:29:26.269" v="1293" actId="20577"/>
        <pc:sldMkLst>
          <pc:docMk/>
          <pc:sldMk cId="2374127832" sldId="265"/>
        </pc:sldMkLst>
      </pc:sldChg>
      <pc:sldChg chg="modSp mod modNotesTx">
        <pc:chgData name="Medha Sakhamuri" userId="3558979d-df9a-492b-a02b-f7658854ec17" providerId="ADAL" clId="{AD4074C1-AD9E-6E48-96B9-3405BDFD5D91}" dt="2025-05-02T12:50:18.517" v="3063" actId="14100"/>
        <pc:sldMkLst>
          <pc:docMk/>
          <pc:sldMk cId="2761857414" sldId="268"/>
        </pc:sldMkLst>
        <pc:spChg chg="mod">
          <ac:chgData name="Medha Sakhamuri" userId="3558979d-df9a-492b-a02b-f7658854ec17" providerId="ADAL" clId="{AD4074C1-AD9E-6E48-96B9-3405BDFD5D91}" dt="2025-05-02T12:50:18.517" v="3063" actId="14100"/>
          <ac:spMkLst>
            <pc:docMk/>
            <pc:sldMk cId="2761857414" sldId="268"/>
            <ac:spMk id="3" creationId="{0D04BC55-22F4-C278-D58C-1089BFB6082F}"/>
          </ac:spMkLst>
        </pc:spChg>
      </pc:sldChg>
      <pc:sldChg chg="addSp delSp modSp mod">
        <pc:chgData name="Medha Sakhamuri" userId="3558979d-df9a-492b-a02b-f7658854ec17" providerId="ADAL" clId="{AD4074C1-AD9E-6E48-96B9-3405BDFD5D91}" dt="2025-05-02T12:51:35.821" v="3076" actId="14100"/>
        <pc:sldMkLst>
          <pc:docMk/>
          <pc:sldMk cId="1893198739" sldId="269"/>
        </pc:sldMkLst>
        <pc:spChg chg="del">
          <ac:chgData name="Medha Sakhamuri" userId="3558979d-df9a-492b-a02b-f7658854ec17" providerId="ADAL" clId="{AD4074C1-AD9E-6E48-96B9-3405BDFD5D91}" dt="2025-05-02T12:50:45.958" v="3067" actId="478"/>
          <ac:spMkLst>
            <pc:docMk/>
            <pc:sldMk cId="1893198739" sldId="269"/>
            <ac:spMk id="3" creationId="{14B140F0-066C-8634-4AFC-AD62BDB3B60B}"/>
          </ac:spMkLst>
        </pc:spChg>
        <pc:spChg chg="mod">
          <ac:chgData name="Medha Sakhamuri" userId="3558979d-df9a-492b-a02b-f7658854ec17" providerId="ADAL" clId="{AD4074C1-AD9E-6E48-96B9-3405BDFD5D91}" dt="2025-05-02T12:51:26.564" v="3074" actId="1076"/>
          <ac:spMkLst>
            <pc:docMk/>
            <pc:sldMk cId="1893198739" sldId="269"/>
            <ac:spMk id="4" creationId="{C774B797-5F95-8EA3-2EBE-740359238502}"/>
          </ac:spMkLst>
        </pc:spChg>
        <pc:spChg chg="add mod">
          <ac:chgData name="Medha Sakhamuri" userId="3558979d-df9a-492b-a02b-f7658854ec17" providerId="ADAL" clId="{AD4074C1-AD9E-6E48-96B9-3405BDFD5D91}" dt="2025-05-02T12:51:35.821" v="3076" actId="14100"/>
          <ac:spMkLst>
            <pc:docMk/>
            <pc:sldMk cId="1893198739" sldId="269"/>
            <ac:spMk id="5" creationId="{87CAC59D-432A-879A-D1BD-49D7E38C5BE4}"/>
          </ac:spMkLst>
        </pc:spChg>
        <pc:spChg chg="del">
          <ac:chgData name="Medha Sakhamuri" userId="3558979d-df9a-492b-a02b-f7658854ec17" providerId="ADAL" clId="{AD4074C1-AD9E-6E48-96B9-3405BDFD5D91}" dt="2025-05-02T12:50:40.189" v="3066" actId="478"/>
          <ac:spMkLst>
            <pc:docMk/>
            <pc:sldMk cId="1893198739" sldId="269"/>
            <ac:spMk id="8" creationId="{8C3EB83A-78D8-3059-D21E-4DE3C55A3840}"/>
          </ac:spMkLst>
        </pc:spChg>
      </pc:sldChg>
      <pc:sldChg chg="modSp mod modNotesTx">
        <pc:chgData name="Medha Sakhamuri" userId="3558979d-df9a-492b-a02b-f7658854ec17" providerId="ADAL" clId="{AD4074C1-AD9E-6E48-96B9-3405BDFD5D91}" dt="2025-05-02T12:50:13.447" v="3061"/>
        <pc:sldMkLst>
          <pc:docMk/>
          <pc:sldMk cId="4222871399" sldId="270"/>
        </pc:sldMkLst>
        <pc:spChg chg="mod">
          <ac:chgData name="Medha Sakhamuri" userId="3558979d-df9a-492b-a02b-f7658854ec17" providerId="ADAL" clId="{AD4074C1-AD9E-6E48-96B9-3405BDFD5D91}" dt="2025-05-02T12:50:13.447" v="3061"/>
          <ac:spMkLst>
            <pc:docMk/>
            <pc:sldMk cId="4222871399" sldId="270"/>
            <ac:spMk id="3" creationId="{0C80F980-1341-D8F1-4272-15F5C6CFF53E}"/>
          </ac:spMkLst>
        </pc:spChg>
      </pc:sldChg>
      <pc:sldChg chg="addSp delSp modSp add mod delAnim modNotesTx">
        <pc:chgData name="Medha Sakhamuri" userId="3558979d-df9a-492b-a02b-f7658854ec17" providerId="ADAL" clId="{AD4074C1-AD9E-6E48-96B9-3405BDFD5D91}" dt="2025-05-02T12:50:23.078" v="3065" actId="20577"/>
        <pc:sldMkLst>
          <pc:docMk/>
          <pc:sldMk cId="4227767891" sldId="271"/>
        </pc:sldMkLst>
        <pc:spChg chg="mod">
          <ac:chgData name="Medha Sakhamuri" userId="3558979d-df9a-492b-a02b-f7658854ec17" providerId="ADAL" clId="{AD4074C1-AD9E-6E48-96B9-3405BDFD5D91}" dt="2025-05-02T12:50:23.078" v="3065" actId="20577"/>
          <ac:spMkLst>
            <pc:docMk/>
            <pc:sldMk cId="4227767891" sldId="271"/>
            <ac:spMk id="3" creationId="{44EF379F-8BB4-7C4B-D4C5-2216A35644BF}"/>
          </ac:spMkLst>
        </pc:spChg>
        <pc:spChg chg="add del mod">
          <ac:chgData name="Medha Sakhamuri" userId="3558979d-df9a-492b-a02b-f7658854ec17" providerId="ADAL" clId="{AD4074C1-AD9E-6E48-96B9-3405BDFD5D91}" dt="2025-04-28T17:13:41.138" v="27" actId="478"/>
          <ac:spMkLst>
            <pc:docMk/>
            <pc:sldMk cId="4227767891" sldId="271"/>
            <ac:spMk id="11" creationId="{6F462AD1-0BE2-B40F-82F6-2FA50084DCEA}"/>
          </ac:spMkLst>
        </pc:spChg>
        <pc:picChg chg="del">
          <ac:chgData name="Medha Sakhamuri" userId="3558979d-df9a-492b-a02b-f7658854ec17" providerId="ADAL" clId="{AD4074C1-AD9E-6E48-96B9-3405BDFD5D91}" dt="2025-04-28T17:13:35.659" v="23" actId="478"/>
          <ac:picMkLst>
            <pc:docMk/>
            <pc:sldMk cId="4227767891" sldId="271"/>
            <ac:picMk id="5" creationId="{FF0C1AFE-21DA-A47C-4F79-9712BAE08D50}"/>
          </ac:picMkLst>
        </pc:picChg>
        <pc:picChg chg="del">
          <ac:chgData name="Medha Sakhamuri" userId="3558979d-df9a-492b-a02b-f7658854ec17" providerId="ADAL" clId="{AD4074C1-AD9E-6E48-96B9-3405BDFD5D91}" dt="2025-04-28T17:13:42.468" v="28" actId="478"/>
          <ac:picMkLst>
            <pc:docMk/>
            <pc:sldMk cId="4227767891" sldId="271"/>
            <ac:picMk id="7" creationId="{E5DFF638-8B85-35CD-50B4-492433F376D9}"/>
          </ac:picMkLst>
        </pc:picChg>
        <pc:picChg chg="del">
          <ac:chgData name="Medha Sakhamuri" userId="3558979d-df9a-492b-a02b-f7658854ec17" providerId="ADAL" clId="{AD4074C1-AD9E-6E48-96B9-3405BDFD5D91}" dt="2025-04-28T17:13:38.920" v="25" actId="478"/>
          <ac:picMkLst>
            <pc:docMk/>
            <pc:sldMk cId="4227767891" sldId="271"/>
            <ac:picMk id="8" creationId="{3C48659F-4913-E5AF-2750-B72263C5C39F}"/>
          </ac:picMkLst>
        </pc:picChg>
        <pc:picChg chg="del">
          <ac:chgData name="Medha Sakhamuri" userId="3558979d-df9a-492b-a02b-f7658854ec17" providerId="ADAL" clId="{AD4074C1-AD9E-6E48-96B9-3405BDFD5D91}" dt="2025-04-28T17:13:34.173" v="22" actId="478"/>
          <ac:picMkLst>
            <pc:docMk/>
            <pc:sldMk cId="4227767891" sldId="271"/>
            <ac:picMk id="10" creationId="{3AD1630D-2B1E-536A-F9F6-04D18B97DA29}"/>
          </ac:picMkLst>
        </pc:picChg>
        <pc:picChg chg="add mod">
          <ac:chgData name="Medha Sakhamuri" userId="3558979d-df9a-492b-a02b-f7658854ec17" providerId="ADAL" clId="{AD4074C1-AD9E-6E48-96B9-3405BDFD5D91}" dt="2025-04-28T17:14:20.092" v="34" actId="1076"/>
          <ac:picMkLst>
            <pc:docMk/>
            <pc:sldMk cId="4227767891" sldId="271"/>
            <ac:picMk id="1026" creationId="{704EFC70-2ED6-4151-192C-57C16106C0AE}"/>
          </ac:picMkLst>
        </pc:picChg>
        <pc:picChg chg="add mod">
          <ac:chgData name="Medha Sakhamuri" userId="3558979d-df9a-492b-a02b-f7658854ec17" providerId="ADAL" clId="{AD4074C1-AD9E-6E48-96B9-3405BDFD5D91}" dt="2025-04-28T17:15:30.226" v="44" actId="14100"/>
          <ac:picMkLst>
            <pc:docMk/>
            <pc:sldMk cId="4227767891" sldId="271"/>
            <ac:picMk id="1028" creationId="{627189CA-071A-861A-223E-8B7FD97A0AC3}"/>
          </ac:picMkLst>
        </pc:picChg>
        <pc:picChg chg="add mod">
          <ac:chgData name="Medha Sakhamuri" userId="3558979d-df9a-492b-a02b-f7658854ec17" providerId="ADAL" clId="{AD4074C1-AD9E-6E48-96B9-3405BDFD5D91}" dt="2025-04-28T17:15:37.627" v="45" actId="1076"/>
          <ac:picMkLst>
            <pc:docMk/>
            <pc:sldMk cId="4227767891" sldId="271"/>
            <ac:picMk id="1030" creationId="{AD2FE598-78DE-DF9D-C56C-6C9376291D6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523FA-5B2A-A94E-BFF6-60D439898C71}" type="datetimeFigureOut">
              <a:rPr lang="en-US" smtClean="0"/>
              <a:t>5/2/25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A6F4B3-7A1A-F84F-8C8E-AAE0EA019A1D}" type="slidenum">
              <a:rPr lang="en-US" smtClean="0"/>
              <a:t>‹#›</a:t>
            </a:fld>
            <a:endParaRPr lang="en-US"/>
          </a:p>
        </p:txBody>
      </p:sp>
    </p:spTree>
    <p:extLst>
      <p:ext uri="{BB962C8B-B14F-4D97-AF65-F5344CB8AC3E}">
        <p14:creationId xmlns:p14="http://schemas.microsoft.com/office/powerpoint/2010/main" val="326134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"Good Evening everyone.</a:t>
            </a:r>
            <a:br>
              <a:rPr lang="en-US" sz="1800" i="1" kern="100" dirty="0">
                <a:effectLst/>
                <a:latin typeface="Aptos" panose="020B0004020202020204" pitchFamily="34" charset="0"/>
                <a:ea typeface="Aptos" panose="020B0004020202020204" pitchFamily="34" charset="0"/>
                <a:cs typeface="Times New Roman" panose="02020603050405020304" pitchFamily="18" charset="0"/>
              </a:rPr>
            </a:br>
            <a:r>
              <a:rPr lang="en-US" sz="1800" i="1" kern="100" dirty="0">
                <a:effectLst/>
                <a:latin typeface="Aptos" panose="020B0004020202020204" pitchFamily="34" charset="0"/>
                <a:ea typeface="Aptos" panose="020B0004020202020204" pitchFamily="34" charset="0"/>
                <a:cs typeface="Times New Roman" panose="02020603050405020304" pitchFamily="18" charset="0"/>
              </a:rPr>
              <a:t>We are a team of 3, Myself Medha, this is Sami and he is Raju. Our team started this project by aiming to redesign an app with a large user base to ensure strong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needfinding</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opportunities. We searched for most widely used shopping app globally and Amazon is first so </a:t>
            </a:r>
            <a:br>
              <a:rPr lang="en-US" sz="1800" i="1" kern="100" dirty="0">
                <a:effectLst/>
                <a:latin typeface="Aptos" panose="020B0004020202020204" pitchFamily="34" charset="0"/>
                <a:ea typeface="Aptos" panose="020B0004020202020204" pitchFamily="34" charset="0"/>
                <a:cs typeface="Times New Roman" panose="02020603050405020304" pitchFamily="18" charset="0"/>
              </a:rPr>
            </a:br>
            <a:r>
              <a:rPr lang="en-US" sz="1800" i="1" kern="100" dirty="0">
                <a:effectLst/>
                <a:latin typeface="Aptos" panose="020B0004020202020204" pitchFamily="34" charset="0"/>
                <a:ea typeface="Aptos" panose="020B0004020202020204" pitchFamily="34" charset="0"/>
                <a:cs typeface="Times New Roman" panose="02020603050405020304" pitchFamily="18" charset="0"/>
              </a:rPr>
              <a:t>We finalized </a:t>
            </a: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Amazon mobile application.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t>
            </a:r>
            <a:br>
              <a:rPr lang="en-US" sz="1800" i="1"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i="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Despite its popularity, we asked ourselves — would there even be any real usability issues?</a:t>
            </a:r>
            <a:br>
              <a:rPr lang="en-US" sz="1800" i="1"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i="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Through detailed research — analyzing app reviews, Reddit discussions, and user complaints — we uncovered several recurring pain points users faced every day. </a:t>
            </a:r>
            <a:r>
              <a:rPr lang="en-US" sz="2800" dirty="0"/>
              <a:t>we are excited to present our project on enhancing the Amazon Shopping mobile app experience through a focused UI redesign."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7A6F4B3-7A1A-F84F-8C8E-AAE0EA019A1D}" type="slidenum">
              <a:rPr lang="en-US" smtClean="0"/>
              <a:t>1</a:t>
            </a:fld>
            <a:endParaRPr lang="en-US"/>
          </a:p>
        </p:txBody>
      </p:sp>
    </p:spTree>
    <p:extLst>
      <p:ext uri="{BB962C8B-B14F-4D97-AF65-F5344CB8AC3E}">
        <p14:creationId xmlns:p14="http://schemas.microsoft.com/office/powerpoint/2010/main" val="378301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102A5-9CB7-5F8C-8F70-2B891AA73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58A50C-C94A-2DF5-BFA5-9B1F5AED6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DF43F1-E50E-9FE1-CD11-0CC034299B09}"/>
              </a:ext>
            </a:extLst>
          </p:cNvPr>
          <p:cNvSpPr>
            <a:spLocks noGrp="1"/>
          </p:cNvSpPr>
          <p:nvPr>
            <p:ph type="body" idx="1"/>
          </p:nvPr>
        </p:nvSpPr>
        <p:spPr/>
        <p:txBody>
          <a:bodyPr/>
          <a:lstStyle/>
          <a:p>
            <a:pPr marL="0" marR="0" algn="l">
              <a:lnSpc>
                <a:spcPct val="115000"/>
              </a:lnSpc>
              <a:spcBef>
                <a:spcPts val="0"/>
              </a:spcBef>
              <a:spcAft>
                <a:spcPts val="800"/>
              </a:spcAft>
            </a:pPr>
            <a:r>
              <a:rPr lang="en-US" sz="2800" dirty="0"/>
              <a:t>"Thank you all for your time and attention.</a:t>
            </a:r>
            <a:br>
              <a:rPr lang="en-US" sz="2800" dirty="0"/>
            </a:br>
            <a:r>
              <a:rPr lang="en-US" sz="2800" dirty="0"/>
              <a:t>We are open to any questions or feedback you may have!"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E277515-91B1-597A-74C7-C2E0E1D2E24C}"/>
              </a:ext>
            </a:extLst>
          </p:cNvPr>
          <p:cNvSpPr>
            <a:spLocks noGrp="1"/>
          </p:cNvSpPr>
          <p:nvPr>
            <p:ph type="sldNum" sz="quarter" idx="5"/>
          </p:nvPr>
        </p:nvSpPr>
        <p:spPr/>
        <p:txBody>
          <a:bodyPr/>
          <a:lstStyle/>
          <a:p>
            <a:fld id="{B7A6F4B3-7A1A-F84F-8C8E-AAE0EA019A1D}" type="slidenum">
              <a:rPr lang="en-US" smtClean="0"/>
              <a:t>10</a:t>
            </a:fld>
            <a:endParaRPr lang="en-US"/>
          </a:p>
        </p:txBody>
      </p:sp>
    </p:spTree>
    <p:extLst>
      <p:ext uri="{BB962C8B-B14F-4D97-AF65-F5344CB8AC3E}">
        <p14:creationId xmlns:p14="http://schemas.microsoft.com/office/powerpoint/2010/main" val="2752897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217E3-D5BB-B84A-43A0-3B5C6FB53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B7D7D-7A59-64B5-5140-A9163A21D4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4B55B-E35D-9D1F-1AAB-8156311AE71D}"/>
              </a:ext>
            </a:extLst>
          </p:cNvPr>
          <p:cNvSpPr>
            <a:spLocks noGrp="1"/>
          </p:cNvSpPr>
          <p:nvPr>
            <p:ph type="body" idx="1"/>
          </p:nvPr>
        </p:nvSpPr>
        <p:spPr/>
        <p:txBody>
          <a:bodyPr/>
          <a:lstStyle/>
          <a:p>
            <a:pPr marL="0" marR="0" algn="l">
              <a:lnSpc>
                <a:spcPct val="115000"/>
              </a:lnSpc>
              <a:spcBef>
                <a:spcPts val="0"/>
              </a:spcBef>
              <a:spcAft>
                <a:spcPts val="800"/>
              </a:spcAft>
            </a:pPr>
            <a:r>
              <a:rPr lang="en-US" sz="2800" dirty="0"/>
              <a:t>"Initially, we analyzed passive data — app reviews on app store, play store, and Reddit and </a:t>
            </a:r>
            <a:r>
              <a:rPr lang="en-US" sz="2800" dirty="0" err="1"/>
              <a:t>quora</a:t>
            </a:r>
            <a:r>
              <a:rPr lang="en-US" sz="2800" dirty="0"/>
              <a:t> discussions and interviewing amazon users.</a:t>
            </a:r>
            <a:br>
              <a:rPr lang="en-US" sz="2800" dirty="0"/>
            </a:br>
            <a:endParaRPr lang="en-US" sz="2800" dirty="0"/>
          </a:p>
          <a:p>
            <a:pPr marL="0" marR="0" algn="l">
              <a:lnSpc>
                <a:spcPct val="115000"/>
              </a:lnSpc>
              <a:spcBef>
                <a:spcPts val="0"/>
              </a:spcBef>
              <a:spcAft>
                <a:spcPts val="800"/>
              </a:spcAft>
            </a:pPr>
            <a:r>
              <a:rPr lang="en-US" sz="2800" dirty="0"/>
              <a:t>&gt; Here you can see a user review on App store  where he mentioned Dar mode is needed, so it doesn't strain his eyes because of that brightness or whatever the dark mode is designed for. </a:t>
            </a:r>
          </a:p>
          <a:p>
            <a:pPr marL="0" marR="0" lvl="0" indent="0" algn="l" defTabSz="914400" rtl="0" eaLnBrk="1" fontAlgn="auto" latinLnBrk="0" hangingPunct="1">
              <a:lnSpc>
                <a:spcPct val="115000"/>
              </a:lnSpc>
              <a:spcBef>
                <a:spcPts val="0"/>
              </a:spcBef>
              <a:spcAft>
                <a:spcPts val="800"/>
              </a:spcAft>
              <a:buClrTx/>
              <a:buSzTx/>
              <a:buFontTx/>
              <a:buNone/>
              <a:tabLst/>
              <a:defRPr/>
            </a:pPr>
            <a:r>
              <a:rPr lang="en-US" sz="2800" dirty="0"/>
              <a:t>&gt;Then some users mentioned like they end up scrolling as there is no pagination or total </a:t>
            </a:r>
            <a:r>
              <a:rPr lang="en-US" sz="2800" dirty="0" err="1"/>
              <a:t>no.of</a:t>
            </a:r>
            <a:r>
              <a:rPr lang="en-US" sz="2800" dirty="0"/>
              <a:t> search </a:t>
            </a:r>
            <a:r>
              <a:rPr lang="en-US" sz="2800" dirty="0" err="1"/>
              <a:t>resuts</a:t>
            </a:r>
            <a:r>
              <a:rPr lang="en-US" sz="2800" dirty="0"/>
              <a:t>. No proper filter and sort option also they mentioned.</a:t>
            </a:r>
          </a:p>
          <a:p>
            <a:pPr marL="0" marR="0" algn="l">
              <a:lnSpc>
                <a:spcPct val="115000"/>
              </a:lnSpc>
              <a:spcBef>
                <a:spcPts val="0"/>
              </a:spcBef>
              <a:spcAft>
                <a:spcPts val="800"/>
              </a:spcAft>
            </a:pPr>
            <a:r>
              <a:rPr lang="en-US" sz="2800" dirty="0"/>
              <a:t>&gt;Some causal interactions with amazon users , they mentioned, they ended up delivering their order to wrong location because its too invisible and </a:t>
            </a:r>
            <a:r>
              <a:rPr lang="en-US" sz="2800" dirty="0" err="1"/>
              <a:t>doesnt</a:t>
            </a:r>
            <a:r>
              <a:rPr lang="en-US" sz="2800" dirty="0"/>
              <a:t> highlight that part where the change delivery address is and you just keep whatever is there and later you realize its wrong address and its a hassle to cancel and order again to right location.</a:t>
            </a:r>
          </a:p>
          <a:p>
            <a:pPr marL="0" marR="0" algn="l">
              <a:lnSpc>
                <a:spcPct val="115000"/>
              </a:lnSpc>
              <a:spcBef>
                <a:spcPts val="0"/>
              </a:spcBef>
              <a:spcAft>
                <a:spcPts val="800"/>
              </a:spcAft>
            </a:pPr>
            <a:endParaRPr lang="en-US" sz="1800" dirty="0"/>
          </a:p>
          <a:p>
            <a:pPr marL="0" marR="0" algn="l">
              <a:lnSpc>
                <a:spcPct val="115000"/>
              </a:lnSpc>
              <a:spcBef>
                <a:spcPts val="0"/>
              </a:spcBef>
              <a:spcAft>
                <a:spcPts val="800"/>
              </a:spcAft>
            </a:pPr>
            <a:r>
              <a:rPr lang="en-US" sz="1800" dirty="0"/>
              <a:t>Even though Amazon is popular, we found recurring user complaints that showed clear usability issues, especially on the mobile app."</a:t>
            </a:r>
          </a:p>
          <a:p>
            <a:pPr marL="0" marR="0" algn="l">
              <a:lnSpc>
                <a:spcPct val="115000"/>
              </a:lnSpc>
              <a:spcBef>
                <a:spcPts val="0"/>
              </a:spcBef>
              <a:spcAft>
                <a:spcPts val="800"/>
              </a:spcAft>
            </a:pPr>
            <a:endParaRPr lang="en-US" sz="1800" dirty="0"/>
          </a:p>
        </p:txBody>
      </p:sp>
      <p:sp>
        <p:nvSpPr>
          <p:cNvPr id="4" name="Slide Number Placeholder 3">
            <a:extLst>
              <a:ext uri="{FF2B5EF4-FFF2-40B4-BE49-F238E27FC236}">
                <a16:creationId xmlns:a16="http://schemas.microsoft.com/office/drawing/2014/main" id="{0E995015-6FA2-FCA1-398D-682C12C644B9}"/>
              </a:ext>
            </a:extLst>
          </p:cNvPr>
          <p:cNvSpPr>
            <a:spLocks noGrp="1"/>
          </p:cNvSpPr>
          <p:nvPr>
            <p:ph type="sldNum" sz="quarter" idx="5"/>
          </p:nvPr>
        </p:nvSpPr>
        <p:spPr/>
        <p:txBody>
          <a:bodyPr/>
          <a:lstStyle/>
          <a:p>
            <a:fld id="{B7A6F4B3-7A1A-F84F-8C8E-AAE0EA019A1D}" type="slidenum">
              <a:rPr lang="en-US" smtClean="0"/>
              <a:t>2</a:t>
            </a:fld>
            <a:endParaRPr lang="en-US"/>
          </a:p>
        </p:txBody>
      </p:sp>
    </p:spTree>
    <p:extLst>
      <p:ext uri="{BB962C8B-B14F-4D97-AF65-F5344CB8AC3E}">
        <p14:creationId xmlns:p14="http://schemas.microsoft.com/office/powerpoint/2010/main" val="1054812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10DEE-BCA3-361E-1F2D-425D78811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E753E-EA95-70B3-C223-2A6F09FA1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4F7FA-9026-92C8-CB86-8E240882AEB3}"/>
              </a:ext>
            </a:extLst>
          </p:cNvPr>
          <p:cNvSpPr>
            <a:spLocks noGrp="1"/>
          </p:cNvSpPr>
          <p:nvPr>
            <p:ph type="body" idx="1"/>
          </p:nvPr>
        </p:nvSpPr>
        <p:spPr/>
        <p:txBody>
          <a:bodyPr/>
          <a:lstStyle/>
          <a:p>
            <a:pPr marL="0" marR="0" algn="l">
              <a:lnSpc>
                <a:spcPct val="115000"/>
              </a:lnSpc>
              <a:spcBef>
                <a:spcPts val="0"/>
              </a:spcBef>
              <a:spcAft>
                <a:spcPts val="800"/>
              </a:spcAft>
            </a:pPr>
            <a:r>
              <a:rPr lang="en-US" sz="2800" dirty="0"/>
              <a:t>"To validate what we found passively, we launched an interactive user survey.</a:t>
            </a:r>
            <a:br>
              <a:rPr lang="en-US" sz="2800" dirty="0"/>
            </a:br>
            <a:r>
              <a:rPr lang="en-US" sz="2800" dirty="0"/>
              <a:t>We surveyed over 46 participants and gathered deeper insights into user frustrations, confirming the gaps that needed redesign."</a:t>
            </a:r>
          </a:p>
          <a:p>
            <a:pPr marL="0" marR="0" algn="l">
              <a:lnSpc>
                <a:spcPct val="115000"/>
              </a:lnSpc>
              <a:spcBef>
                <a:spcPts val="0"/>
              </a:spcBef>
              <a:spcAft>
                <a:spcPts val="800"/>
              </a:spcAft>
            </a:pPr>
            <a:endParaRPr lang="en-US" sz="2800" dirty="0"/>
          </a:p>
          <a:p>
            <a:pPr marL="0" marR="0" algn="l">
              <a:lnSpc>
                <a:spcPct val="115000"/>
              </a:lnSpc>
              <a:spcBef>
                <a:spcPts val="0"/>
              </a:spcBef>
              <a:spcAft>
                <a:spcPts val="800"/>
              </a:spcAft>
            </a:pPr>
            <a:r>
              <a:rPr lang="en-US" sz="2800" dirty="0"/>
              <a:t>See how many want a </a:t>
            </a:r>
            <a:r>
              <a:rPr lang="en-US" sz="2800" dirty="0" err="1"/>
              <a:t>favuorites</a:t>
            </a:r>
            <a:r>
              <a:rPr lang="en-US" sz="2800" dirty="0"/>
              <a:t> icon on the results grid when you search for something  and its hard to find it as it says lists and not </a:t>
            </a:r>
            <a:r>
              <a:rPr lang="en-US" sz="2800" dirty="0" err="1"/>
              <a:t>wishlist</a:t>
            </a:r>
            <a:r>
              <a:rPr lang="en-US" sz="2800" dirty="0"/>
              <a:t> or </a:t>
            </a:r>
            <a:r>
              <a:rPr lang="en-US" sz="2800" dirty="0" err="1"/>
              <a:t>favuorites</a:t>
            </a:r>
            <a:endParaRPr lang="en-US" sz="2800" dirty="0"/>
          </a:p>
          <a:p>
            <a:pPr marL="0" marR="0" algn="l">
              <a:lnSpc>
                <a:spcPct val="115000"/>
              </a:lnSpc>
              <a:spcBef>
                <a:spcPts val="0"/>
              </a:spcBef>
              <a:spcAft>
                <a:spcPts val="800"/>
              </a:spcAft>
            </a:pPr>
            <a:endParaRPr lang="en-US" sz="2800" dirty="0"/>
          </a:p>
          <a:p>
            <a:pPr marL="0" marR="0" algn="l">
              <a:lnSpc>
                <a:spcPct val="115000"/>
              </a:lnSpc>
              <a:spcBef>
                <a:spcPts val="0"/>
              </a:spcBef>
              <a:spcAft>
                <a:spcPts val="800"/>
              </a:spcAft>
            </a:pPr>
            <a:r>
              <a:rPr lang="en-US" sz="2800" dirty="0"/>
              <a:t>some says home page needs to be decluttered with relevant information.</a:t>
            </a:r>
            <a:endParaRPr lang="en-US" sz="1800" dirty="0"/>
          </a:p>
        </p:txBody>
      </p:sp>
      <p:sp>
        <p:nvSpPr>
          <p:cNvPr id="4" name="Slide Number Placeholder 3">
            <a:extLst>
              <a:ext uri="{FF2B5EF4-FFF2-40B4-BE49-F238E27FC236}">
                <a16:creationId xmlns:a16="http://schemas.microsoft.com/office/drawing/2014/main" id="{C6704366-C790-4A81-8406-7DBDA87942AF}"/>
              </a:ext>
            </a:extLst>
          </p:cNvPr>
          <p:cNvSpPr>
            <a:spLocks noGrp="1"/>
          </p:cNvSpPr>
          <p:nvPr>
            <p:ph type="sldNum" sz="quarter" idx="5"/>
          </p:nvPr>
        </p:nvSpPr>
        <p:spPr/>
        <p:txBody>
          <a:bodyPr/>
          <a:lstStyle/>
          <a:p>
            <a:fld id="{B7A6F4B3-7A1A-F84F-8C8E-AAE0EA019A1D}" type="slidenum">
              <a:rPr lang="en-US" smtClean="0"/>
              <a:t>3</a:t>
            </a:fld>
            <a:endParaRPr lang="en-US"/>
          </a:p>
        </p:txBody>
      </p:sp>
    </p:spTree>
    <p:extLst>
      <p:ext uri="{BB962C8B-B14F-4D97-AF65-F5344CB8AC3E}">
        <p14:creationId xmlns:p14="http://schemas.microsoft.com/office/powerpoint/2010/main" val="3793055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0AF1C-2B02-9AB9-CB78-DC02C9EAC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C9E0C-800F-F3A2-F052-EB6DE8B24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FB6F4-9865-1095-642B-2BB8C049863B}"/>
              </a:ext>
            </a:extLst>
          </p:cNvPr>
          <p:cNvSpPr>
            <a:spLocks noGrp="1"/>
          </p:cNvSpPr>
          <p:nvPr>
            <p:ph type="body" idx="1"/>
          </p:nvPr>
        </p:nvSpPr>
        <p:spPr/>
        <p:txBody>
          <a:bodyPr/>
          <a:lstStyle/>
          <a:p>
            <a:pPr marL="0" marR="0" algn="l">
              <a:lnSpc>
                <a:spcPct val="115000"/>
              </a:lnSpc>
              <a:spcBef>
                <a:spcPts val="0"/>
              </a:spcBef>
              <a:spcAft>
                <a:spcPts val="800"/>
              </a:spcAft>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"We started with passive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needfinding</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then validated our findings with a survey gathering 46+ real users’ responses. Then we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analysed</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both our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needfindings</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and  Here are the </a:t>
            </a: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7 key issues</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 we identified and decided to redesign.</a:t>
            </a:r>
          </a:p>
          <a:p>
            <a:pPr marL="0" marR="0" algn="l">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Dark Mode missing: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51% users requested it for eye comfort.</a:t>
            </a:r>
          </a:p>
          <a:p>
            <a:pPr marL="342900" marR="0" lvl="0" indent="-342900" algn="l">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Endless Scrolling: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47% frustrated by not seeing product count or pages.</a:t>
            </a:r>
          </a:p>
          <a:p>
            <a:pPr marL="342900" marR="0" lvl="0" indent="-342900" algn="l">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Favorites/Wishlist Access Issues: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45% couldn't easily find saved items.</a:t>
            </a:r>
          </a:p>
          <a:p>
            <a:pPr marL="342900" marR="0" lvl="0" indent="-342900" algn="l">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No Quick Favorite Button: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87% wanted a heart button in search results.</a:t>
            </a:r>
          </a:p>
          <a:p>
            <a:pPr marL="342900" marR="0" lvl="0" indent="-342900" algn="l">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Changing Address during Checkout is hard: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56% missed it.</a:t>
            </a:r>
          </a:p>
          <a:p>
            <a:pPr marL="342900" marR="0" lvl="0" indent="-342900" algn="l">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Homepage Navigation: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50% wanted easier shortcuts to Favorites/Wishlist.</a:t>
            </a:r>
          </a:p>
          <a:p>
            <a:pPr marL="342900" marR="0" lvl="0" indent="-342900" algn="l">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Ad Clutter and Overwhelming Product Info: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made browsing frustrating.</a:t>
            </a:r>
          </a:p>
          <a:p>
            <a:pPr marL="0" marR="0" algn="l">
              <a:lnSpc>
                <a:spcPct val="115000"/>
              </a:lnSpc>
              <a:spcBef>
                <a:spcPts val="0"/>
              </a:spcBef>
              <a:spcAft>
                <a:spcPts val="800"/>
              </a:spcAft>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"These insights highlighted important opportunities to enhance the Amazon app's user experience."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br>
              <a:rPr lang="en-US" sz="1800" dirty="0"/>
            </a:br>
            <a:br>
              <a:rPr lang="en-US" sz="1800" dirty="0"/>
            </a:br>
            <a:r>
              <a:rPr lang="en-US" sz="1800" dirty="0"/>
              <a:t>here is the link to our survey responses we have taken.</a:t>
            </a:r>
          </a:p>
        </p:txBody>
      </p:sp>
      <p:sp>
        <p:nvSpPr>
          <p:cNvPr id="4" name="Slide Number Placeholder 3">
            <a:extLst>
              <a:ext uri="{FF2B5EF4-FFF2-40B4-BE49-F238E27FC236}">
                <a16:creationId xmlns:a16="http://schemas.microsoft.com/office/drawing/2014/main" id="{1BC470A4-1E86-6807-E247-D5B200FFC93F}"/>
              </a:ext>
            </a:extLst>
          </p:cNvPr>
          <p:cNvSpPr>
            <a:spLocks noGrp="1"/>
          </p:cNvSpPr>
          <p:nvPr>
            <p:ph type="sldNum" sz="quarter" idx="5"/>
          </p:nvPr>
        </p:nvSpPr>
        <p:spPr/>
        <p:txBody>
          <a:bodyPr/>
          <a:lstStyle/>
          <a:p>
            <a:fld id="{B7A6F4B3-7A1A-F84F-8C8E-AAE0EA019A1D}" type="slidenum">
              <a:rPr lang="en-US" smtClean="0"/>
              <a:t>4</a:t>
            </a:fld>
            <a:endParaRPr lang="en-US"/>
          </a:p>
        </p:txBody>
      </p:sp>
    </p:spTree>
    <p:extLst>
      <p:ext uri="{BB962C8B-B14F-4D97-AF65-F5344CB8AC3E}">
        <p14:creationId xmlns:p14="http://schemas.microsoft.com/office/powerpoint/2010/main" val="2821123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A2FF-67CD-A0EC-2D90-BBB910975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9A401-83F9-86B8-0C4B-6C399C70B4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584562-2D7B-9C26-EC30-17C8160858F5}"/>
              </a:ext>
            </a:extLst>
          </p:cNvPr>
          <p:cNvSpPr>
            <a:spLocks noGrp="1"/>
          </p:cNvSpPr>
          <p:nvPr>
            <p:ph type="body" idx="1"/>
          </p:nvPr>
        </p:nvSpPr>
        <p:spPr/>
        <p:txBody>
          <a:bodyPr/>
          <a:lstStyle/>
          <a:p>
            <a:pPr marL="0" marR="0" algn="l">
              <a:lnSpc>
                <a:spcPct val="115000"/>
              </a:lnSpc>
              <a:spcBef>
                <a:spcPts val="0"/>
              </a:spcBef>
              <a:spcAft>
                <a:spcPts val="800"/>
              </a:spcAft>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"We followed a structured </a:t>
            </a:r>
            <a:r>
              <a:rPr lang="en-US" sz="1800" b="1" i="1" kern="100" dirty="0">
                <a:effectLst/>
                <a:latin typeface="Aptos" panose="020B0004020202020204" pitchFamily="34" charset="0"/>
                <a:ea typeface="Aptos" panose="020B0004020202020204" pitchFamily="34" charset="0"/>
                <a:cs typeface="Times New Roman" panose="02020603050405020304" pitchFamily="18" charset="0"/>
              </a:rPr>
              <a:t>Human-Centered Design Process</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a:lnSpc>
                <a:spcPct val="115000"/>
              </a:lnSpc>
              <a:spcBef>
                <a:spcPts val="0"/>
              </a:spcBef>
              <a:spcAft>
                <a:spcPts val="800"/>
              </a:spcAft>
              <a:buSzPts val="1000"/>
              <a:buFont typeface="Symbol" pitchFamily="2" charset="2"/>
              <a:buChar char=""/>
              <a:tabLst>
                <a:tab pos="457200" algn="l"/>
              </a:tabLst>
            </a:pP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Needfinding</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Identified real user frustrations.</a:t>
            </a:r>
          </a:p>
          <a:p>
            <a:pPr marL="342900" marR="0" lvl="0" indent="-342900" algn="l">
              <a:lnSpc>
                <a:spcPct val="115000"/>
              </a:lnSpc>
              <a:spcBef>
                <a:spcPts val="0"/>
              </a:spcBef>
              <a:spcAft>
                <a:spcPts val="800"/>
              </a:spcAft>
              <a:buSzPts val="1000"/>
              <a:buFont typeface="Symbol"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Heuristic Evaluation: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Mapped issues against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15 HCI Principles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like Affordances, Perceptibility, Mapping, Flexibility, and Feedback.</a:t>
            </a:r>
          </a:p>
          <a:p>
            <a:pPr marL="342900" marR="0" lvl="0" indent="-342900" algn="l">
              <a:lnSpc>
                <a:spcPct val="115000"/>
              </a:lnSpc>
              <a:spcBef>
                <a:spcPts val="0"/>
              </a:spcBef>
              <a:spcAft>
                <a:spcPts val="800"/>
              </a:spcAft>
              <a:buSzPts val="1000"/>
              <a:buFont typeface="Symbol"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Prototyping: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Designed a high-fidelity Figma prototype, completely custom-built.</a:t>
            </a:r>
          </a:p>
          <a:p>
            <a:pPr marL="342900" marR="0" lvl="0" indent="-342900" algn="l">
              <a:lnSpc>
                <a:spcPct val="115000"/>
              </a:lnSpc>
              <a:spcBef>
                <a:spcPts val="0"/>
              </a:spcBef>
              <a:spcAft>
                <a:spcPts val="800"/>
              </a:spcAft>
              <a:buSzPts val="1000"/>
              <a:buFont typeface="Symbol"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Evaluation: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Gathered new feedback after prototype deployment.</a:t>
            </a:r>
          </a:p>
          <a:p>
            <a:pPr marL="0" marR="0" algn="l">
              <a:lnSpc>
                <a:spcPct val="115000"/>
              </a:lnSpc>
              <a:spcBef>
                <a:spcPts val="0"/>
              </a:spcBef>
              <a:spcAft>
                <a:spcPts val="800"/>
              </a:spcAft>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"Applying key HCI principles:"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a:lnSpc>
                <a:spcPct val="115000"/>
              </a:lnSpc>
              <a:spcBef>
                <a:spcPts val="0"/>
              </a:spcBef>
              <a:spcAft>
                <a:spcPts val="800"/>
              </a:spcAft>
              <a:buSzPts val="1000"/>
              <a:buFont typeface="Symbol"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Affordances: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Added a visible Heart button for saving Favorites easily.</a:t>
            </a:r>
          </a:p>
          <a:p>
            <a:pPr marL="342900" marR="0" lvl="0" indent="-342900" algn="l">
              <a:lnSpc>
                <a:spcPct val="115000"/>
              </a:lnSpc>
              <a:spcBef>
                <a:spcPts val="0"/>
              </a:spcBef>
              <a:spcAft>
                <a:spcPts val="800"/>
              </a:spcAft>
              <a:buSzPts val="1000"/>
              <a:buFont typeface="Symbol"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Perceptibility: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Made product counts and Change Address options highly visible.</a:t>
            </a:r>
          </a:p>
          <a:p>
            <a:pPr marL="342900" marR="0" lvl="0" indent="-342900" algn="l">
              <a:lnSpc>
                <a:spcPct val="115000"/>
              </a:lnSpc>
              <a:spcBef>
                <a:spcPts val="0"/>
              </a:spcBef>
              <a:spcAft>
                <a:spcPts val="800"/>
              </a:spcAft>
              <a:buSzPts val="1000"/>
              <a:buFont typeface="Symbol"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Ensured consistent layouts across all pages.</a:t>
            </a:r>
          </a:p>
          <a:p>
            <a:pPr marL="342900" marR="0" lvl="0" indent="-342900" algn="l">
              <a:lnSpc>
                <a:spcPct val="115000"/>
              </a:lnSpc>
              <a:spcBef>
                <a:spcPts val="0"/>
              </a:spcBef>
              <a:spcAft>
                <a:spcPts val="800"/>
              </a:spcAft>
              <a:buSzPts val="1000"/>
              <a:buFont typeface="Symbol"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Flexibility: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Enabled a Dark Mode toggle for user preference.</a:t>
            </a:r>
          </a:p>
          <a:p>
            <a:pPr marL="342900" marR="0" lvl="0" indent="-342900" algn="l">
              <a:lnSpc>
                <a:spcPct val="115000"/>
              </a:lnSpc>
              <a:spcBef>
                <a:spcPts val="0"/>
              </a:spcBef>
              <a:spcAft>
                <a:spcPts val="800"/>
              </a:spcAft>
              <a:buSzPts val="1000"/>
              <a:buFont typeface="Symbol"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Feedback:</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Provided immediate visual confirmation for user actions.</a:t>
            </a:r>
          </a:p>
          <a:p>
            <a:pPr marL="0" marR="0" algn="l">
              <a:lnSpc>
                <a:spcPct val="115000"/>
              </a:lnSpc>
              <a:spcBef>
                <a:spcPts val="0"/>
              </a:spcBef>
              <a:spcAft>
                <a:spcPts val="800"/>
              </a:spcAft>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"These principles helped ensure every redesign decision was purposeful and user-centered.”</a:t>
            </a:r>
            <a:br>
              <a:rPr lang="en-US" sz="1800" i="1" kern="100" dirty="0">
                <a:effectLst/>
                <a:latin typeface="Aptos" panose="020B0004020202020204" pitchFamily="34" charset="0"/>
                <a:ea typeface="Aptos" panose="020B0004020202020204" pitchFamily="34" charset="0"/>
                <a:cs typeface="Times New Roman" panose="02020603050405020304" pitchFamily="18" charset="0"/>
              </a:rPr>
            </a:br>
            <a:br>
              <a:rPr lang="en-US" sz="1800" i="1" kern="100" dirty="0">
                <a:effectLst/>
                <a:latin typeface="Aptos" panose="020B0004020202020204" pitchFamily="34" charset="0"/>
                <a:ea typeface="Aptos" panose="020B0004020202020204" pitchFamily="34" charset="0"/>
                <a:cs typeface="Times New Roman" panose="02020603050405020304" pitchFamily="18" charset="0"/>
              </a:rPr>
            </a:br>
            <a:r>
              <a:rPr lang="en-US" sz="1800" i="1" kern="100" dirty="0">
                <a:effectLst/>
                <a:latin typeface="Aptos" panose="020B0004020202020204" pitchFamily="34" charset="0"/>
                <a:ea typeface="Aptos" panose="020B0004020202020204" pitchFamily="34" charset="0"/>
                <a:cs typeface="Times New Roman" panose="02020603050405020304" pitchFamily="18" charset="0"/>
              </a:rPr>
              <a:t>or</a:t>
            </a:r>
            <a:br>
              <a:rPr lang="en-US" sz="1800" i="1" kern="100" dirty="0">
                <a:effectLst/>
                <a:latin typeface="Aptos" panose="020B0004020202020204" pitchFamily="34" charset="0"/>
                <a:ea typeface="Aptos" panose="020B0004020202020204" pitchFamily="34" charset="0"/>
                <a:cs typeface="Times New Roman" panose="02020603050405020304" pitchFamily="18" charset="0"/>
              </a:rPr>
            </a:br>
            <a:br>
              <a:rPr lang="en-US" sz="1800" i="1" kern="100" dirty="0">
                <a:effectLst/>
                <a:latin typeface="Aptos" panose="020B0004020202020204" pitchFamily="34" charset="0"/>
                <a:ea typeface="Aptos" panose="020B0004020202020204" pitchFamily="34" charset="0"/>
                <a:cs typeface="Times New Roman" panose="02020603050405020304" pitchFamily="18" charset="0"/>
              </a:rPr>
            </a:br>
            <a:r>
              <a:rPr lang="en-US" sz="2800" dirty="0"/>
              <a:t>"We followed a complete Human-Centered Design Process — starting with </a:t>
            </a:r>
            <a:r>
              <a:rPr lang="en-US" sz="2800" dirty="0" err="1"/>
              <a:t>Needfinding</a:t>
            </a:r>
            <a:r>
              <a:rPr lang="en-US" sz="2800" dirty="0"/>
              <a:t>, followed by Heuristic Evaluation, Prototyping, and User Evaluation.</a:t>
            </a:r>
            <a:br>
              <a:rPr lang="en-US" sz="2800" dirty="0"/>
            </a:br>
            <a:r>
              <a:rPr lang="en-US" sz="2800" dirty="0"/>
              <a:t>We mapped everything to HCI Principles like Affordances, Perceptibility, Mapping, Flexibility, and Feedback to ensure a user-centered redesign."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C4A218D-9753-E4A0-46CB-4EF21C57C98B}"/>
              </a:ext>
            </a:extLst>
          </p:cNvPr>
          <p:cNvSpPr>
            <a:spLocks noGrp="1"/>
          </p:cNvSpPr>
          <p:nvPr>
            <p:ph type="sldNum" sz="quarter" idx="5"/>
          </p:nvPr>
        </p:nvSpPr>
        <p:spPr/>
        <p:txBody>
          <a:bodyPr/>
          <a:lstStyle/>
          <a:p>
            <a:fld id="{B7A6F4B3-7A1A-F84F-8C8E-AAE0EA019A1D}" type="slidenum">
              <a:rPr lang="en-US" smtClean="0"/>
              <a:t>5</a:t>
            </a:fld>
            <a:endParaRPr lang="en-US"/>
          </a:p>
        </p:txBody>
      </p:sp>
    </p:spTree>
    <p:extLst>
      <p:ext uri="{BB962C8B-B14F-4D97-AF65-F5344CB8AC3E}">
        <p14:creationId xmlns:p14="http://schemas.microsoft.com/office/powerpoint/2010/main" val="2703396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DD79-AEA2-D434-0BAC-22F7E177E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AA6B4-D234-BE78-7F77-67F4BA372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3F60D1-6B15-15C9-DD33-CB8A331CA1A7}"/>
              </a:ext>
            </a:extLst>
          </p:cNvPr>
          <p:cNvSpPr>
            <a:spLocks noGrp="1"/>
          </p:cNvSpPr>
          <p:nvPr>
            <p:ph type="body" idx="1"/>
          </p:nvPr>
        </p:nvSpPr>
        <p:spPr/>
        <p:txBody>
          <a:bodyPr/>
          <a:lstStyle/>
          <a:p>
            <a:pPr>
              <a:buFont typeface="Arial" panose="020B0604020202020204" pitchFamily="34" charset="0"/>
              <a:buChar char="•"/>
            </a:pPr>
            <a:r>
              <a:rPr lang="en-US" dirty="0"/>
              <a:t>Here is a walkthrough of our redesign we did.</a:t>
            </a:r>
          </a:p>
          <a:p>
            <a:pPr>
              <a:buFont typeface="Arial" panose="020B0604020202020204" pitchFamily="34" charset="0"/>
              <a:buChar char="•"/>
            </a:pPr>
            <a:r>
              <a:rPr lang="en-US" dirty="0"/>
              <a:t>On the left is how the homepage looked </a:t>
            </a:r>
            <a:r>
              <a:rPr lang="en-US" dirty="0" err="1"/>
              <a:t>previosuly</a:t>
            </a:r>
            <a:r>
              <a:rPr lang="en-US" dirty="0"/>
              <a:t>.</a:t>
            </a:r>
          </a:p>
          <a:p>
            <a:pPr>
              <a:buFont typeface="Arial" panose="020B0604020202020204" pitchFamily="34" charset="0"/>
              <a:buChar char="•"/>
            </a:pPr>
            <a:r>
              <a:rPr lang="en-US" dirty="0"/>
              <a:t>.On right you can see the new redesigned Homepage: Dark Mode toggle + Wishlist icon and decluttered with no ads and irrelevant information.</a:t>
            </a:r>
          </a:p>
        </p:txBody>
      </p:sp>
      <p:sp>
        <p:nvSpPr>
          <p:cNvPr id="4" name="Slide Number Placeholder 3">
            <a:extLst>
              <a:ext uri="{FF2B5EF4-FFF2-40B4-BE49-F238E27FC236}">
                <a16:creationId xmlns:a16="http://schemas.microsoft.com/office/drawing/2014/main" id="{6054EBCF-193C-6AF9-A1B5-C0088D1AD222}"/>
              </a:ext>
            </a:extLst>
          </p:cNvPr>
          <p:cNvSpPr>
            <a:spLocks noGrp="1"/>
          </p:cNvSpPr>
          <p:nvPr>
            <p:ph type="sldNum" sz="quarter" idx="5"/>
          </p:nvPr>
        </p:nvSpPr>
        <p:spPr/>
        <p:txBody>
          <a:bodyPr/>
          <a:lstStyle/>
          <a:p>
            <a:fld id="{B7A6F4B3-7A1A-F84F-8C8E-AAE0EA019A1D}" type="slidenum">
              <a:rPr lang="en-US" smtClean="0"/>
              <a:t>6</a:t>
            </a:fld>
            <a:endParaRPr lang="en-US"/>
          </a:p>
        </p:txBody>
      </p:sp>
    </p:spTree>
    <p:extLst>
      <p:ext uri="{BB962C8B-B14F-4D97-AF65-F5344CB8AC3E}">
        <p14:creationId xmlns:p14="http://schemas.microsoft.com/office/powerpoint/2010/main" val="32628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4679B-33B4-855F-7D9D-C5678C4FF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71D16E-76E2-78FA-A65D-7C30FC995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F4919F-035C-F0E9-134A-0588D5B48F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Search Results: Pagination added + Quick Favorite button </a:t>
            </a:r>
          </a:p>
          <a:p>
            <a:r>
              <a:rPr lang="en-US" dirty="0"/>
              <a:t>Checkout Page: Change Address made prominent</a:t>
            </a:r>
          </a:p>
          <a:p>
            <a:r>
              <a:rPr lang="en-US" dirty="0"/>
              <a:t>Product Pages: Cleaner layout, fewer ads, more focus on product info</a:t>
            </a:r>
          </a:p>
          <a:p>
            <a:endParaRPr lang="en-US" dirty="0"/>
          </a:p>
          <a:p>
            <a:r>
              <a:rPr lang="en-US" dirty="0"/>
              <a:t>On the left you can see how change address previously is and in our redesign we moved it to the top making it </a:t>
            </a:r>
            <a:r>
              <a:rPr lang="en-US" dirty="0" err="1"/>
              <a:t>viible</a:t>
            </a:r>
            <a:r>
              <a:rPr lang="en-US" dirty="0"/>
              <a:t> and with a different color on the top which gets user attention and they can pick the </a:t>
            </a:r>
            <a:r>
              <a:rPr lang="en-US" dirty="0" err="1"/>
              <a:t>adress</a:t>
            </a:r>
            <a:r>
              <a:rPr lang="en-US" dirty="0"/>
              <a:t> from drop down.</a:t>
            </a:r>
            <a:br>
              <a:rPr lang="en-US" dirty="0"/>
            </a:br>
            <a:br>
              <a:rPr lang="en-US" dirty="0"/>
            </a:br>
            <a:r>
              <a:rPr lang="en-US" dirty="0"/>
              <a:t>&gt; then this is one more fix we did, like on the list of items you </a:t>
            </a:r>
            <a:r>
              <a:rPr lang="en-US" dirty="0" err="1"/>
              <a:t>hav</a:t>
            </a:r>
            <a:r>
              <a:rPr lang="en-US" dirty="0"/>
              <a:t> save to </a:t>
            </a:r>
            <a:r>
              <a:rPr lang="en-US" dirty="0" err="1"/>
              <a:t>wishlist</a:t>
            </a:r>
            <a:r>
              <a:rPr lang="en-US" dirty="0"/>
              <a:t> option directly, you can add items to </a:t>
            </a:r>
            <a:r>
              <a:rPr lang="en-US" dirty="0" err="1"/>
              <a:t>favuorite</a:t>
            </a:r>
            <a:r>
              <a:rPr lang="en-US" dirty="0"/>
              <a:t> and then review them again and order the final one form your </a:t>
            </a:r>
            <a:r>
              <a:rPr lang="en-US" dirty="0" err="1"/>
              <a:t>wishlist</a:t>
            </a:r>
            <a:r>
              <a:rPr lang="en-US" dirty="0"/>
              <a:t>.. Also if you see they are clear sort, filter options. and you can also go to cart and your lists page directly from any page, making the navigation easy for the user. Also there is pagination and </a:t>
            </a:r>
            <a:r>
              <a:rPr lang="en-US" dirty="0" err="1"/>
              <a:t>no.of</a:t>
            </a:r>
            <a:r>
              <a:rPr lang="en-US" dirty="0"/>
              <a:t> search results to prevent </a:t>
            </a:r>
            <a:r>
              <a:rPr lang="en-US"/>
              <a:t>endless scrolling</a:t>
            </a:r>
            <a:endParaRPr lang="en-US" dirty="0"/>
          </a:p>
          <a:p>
            <a:endParaRPr lang="en-US" dirty="0"/>
          </a:p>
          <a:p>
            <a:r>
              <a:rPr lang="en-US" dirty="0"/>
              <a:t>&gt;Then this is the product page, with only </a:t>
            </a:r>
            <a:r>
              <a:rPr lang="en-US" dirty="0" err="1"/>
              <a:t>relevnt</a:t>
            </a:r>
            <a:r>
              <a:rPr lang="en-US" dirty="0"/>
              <a:t> information and no ads over here also just the needed information we kept.</a:t>
            </a:r>
          </a:p>
          <a:p>
            <a:pPr>
              <a:buFont typeface="Arial" panose="020B0604020202020204" pitchFamily="34" charset="0"/>
              <a:buChar char="•"/>
            </a:pPr>
            <a:br>
              <a:rPr lang="en-US" dirty="0"/>
            </a:br>
            <a:br>
              <a:rPr lang="en-US" dirty="0"/>
            </a:br>
            <a:r>
              <a:rPr lang="en-US" dirty="0"/>
              <a:t>so these are the major highlights of our redesign, where we </a:t>
            </a:r>
            <a:r>
              <a:rPr lang="en-US" dirty="0" err="1"/>
              <a:t>adressed</a:t>
            </a:r>
            <a:r>
              <a:rPr lang="en-US" dirty="0"/>
              <a:t> the 7 shortlisted issues form our </a:t>
            </a:r>
            <a:r>
              <a:rPr lang="en-US" dirty="0" err="1"/>
              <a:t>needfinding</a:t>
            </a:r>
            <a:r>
              <a:rPr lang="en-US" dirty="0"/>
              <a:t>. And here is the link to entire </a:t>
            </a:r>
            <a:r>
              <a:rPr lang="en-US" dirty="0" err="1"/>
              <a:t>figma</a:t>
            </a:r>
            <a:r>
              <a:rPr lang="en-US" dirty="0"/>
              <a:t> design </a:t>
            </a:r>
          </a:p>
        </p:txBody>
      </p:sp>
      <p:sp>
        <p:nvSpPr>
          <p:cNvPr id="4" name="Slide Number Placeholder 3">
            <a:extLst>
              <a:ext uri="{FF2B5EF4-FFF2-40B4-BE49-F238E27FC236}">
                <a16:creationId xmlns:a16="http://schemas.microsoft.com/office/drawing/2014/main" id="{50FC3F56-FF42-DD8B-EABD-DD41D5121F87}"/>
              </a:ext>
            </a:extLst>
          </p:cNvPr>
          <p:cNvSpPr>
            <a:spLocks noGrp="1"/>
          </p:cNvSpPr>
          <p:nvPr>
            <p:ph type="sldNum" sz="quarter" idx="5"/>
          </p:nvPr>
        </p:nvSpPr>
        <p:spPr/>
        <p:txBody>
          <a:bodyPr/>
          <a:lstStyle/>
          <a:p>
            <a:fld id="{B7A6F4B3-7A1A-F84F-8C8E-AAE0EA019A1D}" type="slidenum">
              <a:rPr lang="en-US" smtClean="0"/>
              <a:t>7</a:t>
            </a:fld>
            <a:endParaRPr lang="en-US"/>
          </a:p>
        </p:txBody>
      </p:sp>
    </p:spTree>
    <p:extLst>
      <p:ext uri="{BB962C8B-B14F-4D97-AF65-F5344CB8AC3E}">
        <p14:creationId xmlns:p14="http://schemas.microsoft.com/office/powerpoint/2010/main" val="136750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CB071-0663-FF87-9756-F61E00737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B931E-07D6-60E6-C230-5A1213B422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6C0D08-EADC-1513-A324-87642AF9E9C3}"/>
              </a:ext>
            </a:extLst>
          </p:cNvPr>
          <p:cNvSpPr>
            <a:spLocks noGrp="1"/>
          </p:cNvSpPr>
          <p:nvPr>
            <p:ph type="body" idx="1"/>
          </p:nvPr>
        </p:nvSpPr>
        <p:spPr/>
        <p:txBody>
          <a:bodyPr/>
          <a:lstStyle/>
          <a:p>
            <a:r>
              <a:rPr lang="en-US" i="1" dirty="0"/>
              <a:t>After redesigning the Amazon app prototype, we conducted an empirical evaluation using user surveys to validate our improvements."</a:t>
            </a:r>
            <a:endParaRPr lang="en-US" dirty="0"/>
          </a:p>
          <a:p>
            <a:r>
              <a:rPr lang="en-US" i="1" dirty="0"/>
              <a:t>"Here are the key results:"</a:t>
            </a:r>
            <a:endParaRPr lang="en-US" dirty="0"/>
          </a:p>
          <a:p>
            <a:pPr>
              <a:buFont typeface="Arial" panose="020B0604020202020204" pitchFamily="34" charset="0"/>
              <a:buChar char="•"/>
            </a:pPr>
            <a:r>
              <a:rPr lang="en-US" b="1" dirty="0"/>
              <a:t>First Chart (Pie Chart - Address Change Chance):</a:t>
            </a:r>
            <a:endParaRPr lang="en-US" dirty="0"/>
          </a:p>
          <a:p>
            <a:pPr>
              <a:buFont typeface="Arial" panose="020B0604020202020204" pitchFamily="34" charset="0"/>
              <a:buChar char="•"/>
            </a:pPr>
            <a:r>
              <a:rPr lang="en-US" dirty="0"/>
              <a:t>"When asked whether users still felt there was a chance of ordering to the wrong address,</a:t>
            </a:r>
            <a:br>
              <a:rPr lang="en-US" dirty="0"/>
            </a:br>
            <a:r>
              <a:rPr lang="en-US" dirty="0"/>
              <a:t>80% of participants said there is now </a:t>
            </a:r>
            <a:r>
              <a:rPr lang="en-US" b="1" dirty="0"/>
              <a:t>no chance</a:t>
            </a:r>
            <a:r>
              <a:rPr lang="en-US" dirty="0"/>
              <a:t>, showing that making the 'Change Address' option more visible was highly effective."</a:t>
            </a:r>
          </a:p>
          <a:p>
            <a:pPr>
              <a:buFont typeface="Arial" panose="020B0604020202020204" pitchFamily="34" charset="0"/>
              <a:buChar char="•"/>
            </a:pPr>
            <a:r>
              <a:rPr lang="en-US" b="1" dirty="0"/>
              <a:t>Second Chart (Bar Graph - Dark Mode Rating):</a:t>
            </a:r>
            <a:endParaRPr lang="en-US" dirty="0"/>
          </a:p>
          <a:p>
            <a:pPr>
              <a:buFont typeface="Arial" panose="020B0604020202020204" pitchFamily="34" charset="0"/>
              <a:buChar char="•"/>
            </a:pPr>
            <a:r>
              <a:rPr lang="en-US" dirty="0"/>
              <a:t>"For the Dark Mode addition, 86.7% of users gave it the highest rating of </a:t>
            </a:r>
            <a:r>
              <a:rPr lang="en-US" b="1" dirty="0"/>
              <a:t>5 out of 5</a:t>
            </a:r>
            <a:r>
              <a:rPr lang="en-US" dirty="0"/>
              <a:t>, indicating strong approval of the new accessibility feature."</a:t>
            </a:r>
          </a:p>
          <a:p>
            <a:pPr>
              <a:buFont typeface="Arial" panose="020B0604020202020204" pitchFamily="34" charset="0"/>
              <a:buChar char="•"/>
            </a:pPr>
            <a:r>
              <a:rPr lang="en-US" b="1" dirty="0"/>
              <a:t>Third Chart (Bar Graph - Overall Redesign Feedback):</a:t>
            </a:r>
            <a:endParaRPr lang="en-US" dirty="0"/>
          </a:p>
          <a:p>
            <a:pPr>
              <a:buFont typeface="Arial" panose="020B0604020202020204" pitchFamily="34" charset="0"/>
              <a:buChar char="•"/>
            </a:pPr>
            <a:r>
              <a:rPr lang="en-US" dirty="0"/>
              <a:t>"When asked to evaluate the different changes we implemented,</a:t>
            </a:r>
            <a:br>
              <a:rPr lang="en-US" dirty="0"/>
            </a:br>
            <a:r>
              <a:rPr lang="en-US" dirty="0"/>
              <a:t>most users chose </a:t>
            </a:r>
            <a:r>
              <a:rPr lang="en-US" b="1" dirty="0"/>
              <a:t>Option 4</a:t>
            </a:r>
            <a:r>
              <a:rPr lang="en-US" dirty="0"/>
              <a:t> — praising the favorites button addition and simplified navigation experience.</a:t>
            </a:r>
            <a:br>
              <a:rPr lang="en-US" dirty="0"/>
            </a:br>
            <a:r>
              <a:rPr lang="en-US" dirty="0"/>
              <a:t>21.3% of users also highly appreciated multiple changes together."</a:t>
            </a:r>
          </a:p>
          <a:p>
            <a:pPr>
              <a:buFont typeface="Arial" panose="020B0604020202020204" pitchFamily="34" charset="0"/>
              <a:buChar char="•"/>
            </a:pPr>
            <a:endParaRPr lang="en-US" dirty="0"/>
          </a:p>
          <a:p>
            <a:pPr>
              <a:buFont typeface="Arial" panose="020B0604020202020204" pitchFamily="34" charset="0"/>
              <a:buChar char="•"/>
            </a:pPr>
            <a:r>
              <a:rPr lang="en-US" dirty="0"/>
              <a:t>For all 7 identified pain points, the </a:t>
            </a:r>
            <a:r>
              <a:rPr lang="en-US" dirty="0" err="1"/>
              <a:t>evluation</a:t>
            </a:r>
            <a:r>
              <a:rPr lang="en-US" dirty="0"/>
              <a:t> results were positive. </a:t>
            </a:r>
          </a:p>
          <a:p>
            <a:pPr>
              <a:buFont typeface="Arial" panose="020B0604020202020204" pitchFamily="34" charset="0"/>
              <a:buChar char="•"/>
            </a:pPr>
            <a:r>
              <a:rPr lang="en-US" dirty="0"/>
              <a:t>"Through our redesign, we directly addressed real user pain points, improving key areas like dark mode, navigation, favorites access, and checkout clarity.</a:t>
            </a:r>
            <a:br>
              <a:rPr lang="en-US" dirty="0"/>
            </a:br>
            <a:r>
              <a:rPr lang="en-US" dirty="0"/>
              <a:t>Our prototype is built with high fidelity, focusing on real user feedback, strong HCI principles, and usability improvements — demonstrating clear quality, clarity, and user </a:t>
            </a:r>
            <a:r>
              <a:rPr lang="en-US"/>
              <a:t>impact."</a:t>
            </a:r>
            <a:endParaRPr lang="en-US" dirty="0"/>
          </a:p>
        </p:txBody>
      </p:sp>
      <p:sp>
        <p:nvSpPr>
          <p:cNvPr id="4" name="Slide Number Placeholder 3">
            <a:extLst>
              <a:ext uri="{FF2B5EF4-FFF2-40B4-BE49-F238E27FC236}">
                <a16:creationId xmlns:a16="http://schemas.microsoft.com/office/drawing/2014/main" id="{9BEC5E5E-A2CA-243E-DCFE-D446A93C1550}"/>
              </a:ext>
            </a:extLst>
          </p:cNvPr>
          <p:cNvSpPr>
            <a:spLocks noGrp="1"/>
          </p:cNvSpPr>
          <p:nvPr>
            <p:ph type="sldNum" sz="quarter" idx="5"/>
          </p:nvPr>
        </p:nvSpPr>
        <p:spPr/>
        <p:txBody>
          <a:bodyPr/>
          <a:lstStyle/>
          <a:p>
            <a:fld id="{B7A6F4B3-7A1A-F84F-8C8E-AAE0EA019A1D}" type="slidenum">
              <a:rPr lang="en-US" smtClean="0"/>
              <a:t>8</a:t>
            </a:fld>
            <a:endParaRPr lang="en-US"/>
          </a:p>
        </p:txBody>
      </p:sp>
    </p:spTree>
    <p:extLst>
      <p:ext uri="{BB962C8B-B14F-4D97-AF65-F5344CB8AC3E}">
        <p14:creationId xmlns:p14="http://schemas.microsoft.com/office/powerpoint/2010/main" val="3279651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4D330-0FAE-69BF-5B72-66D08655C0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EE0A4-B779-0F22-EF05-EAABAAAC9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948BC6-BE60-02B3-6429-8104F0D55042}"/>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2800" dirty="0"/>
              <a:t>"Despite pivoting late from our original Pet app idea, we successfully solved 7 out of 9 key pain points.</a:t>
            </a:r>
            <a:br>
              <a:rPr lang="en-US" sz="2800" dirty="0"/>
            </a:br>
            <a:r>
              <a:rPr lang="en-US" sz="2800" dirty="0"/>
              <a:t>Our redesign improved real user frustrations, and user feedback was highly positive.</a:t>
            </a:r>
            <a:br>
              <a:rPr lang="en-US" sz="2800" dirty="0"/>
            </a:br>
            <a:r>
              <a:rPr lang="en-US" sz="4000" i="1" dirty="0"/>
              <a:t>"Our redesign is grounded in real user data and HCI principles.</a:t>
            </a:r>
            <a:br>
              <a:rPr lang="en-US" sz="4000" i="1" dirty="0"/>
            </a:br>
            <a:r>
              <a:rPr lang="en-US" sz="4000" i="1" dirty="0"/>
              <a:t>It makes shopping smarter, faster, and more accessible — proving that even the best apps have room for improvement when you truly listen to users."</a:t>
            </a:r>
            <a:endParaRPr lang="en-US" sz="4000" dirty="0"/>
          </a:p>
          <a:p>
            <a:pPr marL="0" marR="0" algn="l">
              <a:lnSpc>
                <a:spcPct val="115000"/>
              </a:lnSpc>
              <a:spcBef>
                <a:spcPts val="0"/>
              </a:spcBef>
              <a:spcAft>
                <a:spcPts val="800"/>
              </a:spcAft>
            </a:pPr>
            <a:br>
              <a:rPr lang="en-US" sz="2800" dirty="0"/>
            </a:br>
            <a:r>
              <a:rPr lang="en-US" sz="2800" dirty="0"/>
              <a:t>For the future, we plan enhancements like Adjustable Grid Sizes in search and Advanced Filters for Saved for Later."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47BDF29-7599-B833-405D-EBA0FE2DB54A}"/>
              </a:ext>
            </a:extLst>
          </p:cNvPr>
          <p:cNvSpPr>
            <a:spLocks noGrp="1"/>
          </p:cNvSpPr>
          <p:nvPr>
            <p:ph type="sldNum" sz="quarter" idx="5"/>
          </p:nvPr>
        </p:nvSpPr>
        <p:spPr/>
        <p:txBody>
          <a:bodyPr/>
          <a:lstStyle/>
          <a:p>
            <a:fld id="{B7A6F4B3-7A1A-F84F-8C8E-AAE0EA019A1D}" type="slidenum">
              <a:rPr lang="en-US" smtClean="0"/>
              <a:t>9</a:t>
            </a:fld>
            <a:endParaRPr lang="en-US"/>
          </a:p>
        </p:txBody>
      </p:sp>
    </p:spTree>
    <p:extLst>
      <p:ext uri="{BB962C8B-B14F-4D97-AF65-F5344CB8AC3E}">
        <p14:creationId xmlns:p14="http://schemas.microsoft.com/office/powerpoint/2010/main" val="908103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hyperlink" Target="https://free.law/data-consulting/" TargetMode="External"/><Relationship Id="rId10" Type="http://schemas.openxmlformats.org/officeDocument/2006/relationships/hyperlink" Target="https://svgsilh.com/image/150183.html" TargetMode="External"/><Relationship Id="rId4" Type="http://schemas.openxmlformats.org/officeDocument/2006/relationships/image" Target="../media/image2.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partimonkiki2.blogspot.com/2017/05/quelle-surprise-aimeriez-vous-avoir.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docs.google.com/forms/d/1dcKizipVGLkKJZmTtJpI4Swk3QCpolBsLH0tO8Pr1Bs/edit#responses" TargetMode="External"/><Relationship Id="rId5" Type="http://schemas.openxmlformats.org/officeDocument/2006/relationships/image" Target="../media/image15.png"/><Relationship Id="rId4" Type="http://schemas.openxmlformats.org/officeDocument/2006/relationships/hyperlink" Target="https://free.law/data-consult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free.law/data-consult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figma.com/design/v47gqSJYUtMqwLDkOnQO8U/AHCI?node-id=129-2&amp;m=dev&amp;t=w8U4qzeDBYkDgSQZ-1"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www.figma.com/design/v47gqSJYUtMqwLDkOnQO8U/AHCI?node-id=1-2&amp;t=nL9Pq2rdaCYzAQKz-0" TargetMode="External"/><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forms/d/1_J6OQNWtOzVblorhWqn1hNynU9gaBlUif37xAQ6Fa3M/edit#response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figma.com/proto/v47gqSJYUtMqwLDkOnQO8U/AHCI?page-id=0%3A1&amp;node-id=129-1006&amp;viewport=-7806%2C-1988%2C1.09&amp;t=3X9ImkWtu9Dz6tYp-1&amp;scaling=scale-down&amp;content-scaling=fixed&amp;starting-point-node-id=1%3A2" TargetMode="External"/><Relationship Id="rId4" Type="http://schemas.openxmlformats.org/officeDocument/2006/relationships/hyperlink" Target="https://free.law/data-consult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1129" y="1541612"/>
            <a:ext cx="3907221" cy="1005841"/>
          </a:xfrm>
        </p:spPr>
        <p:txBody>
          <a:bodyPr>
            <a:normAutofit/>
          </a:bodyPr>
          <a:lstStyle/>
          <a:p>
            <a:pPr algn="l"/>
            <a:r>
              <a:rPr lang="en-US" sz="5400" b="1" dirty="0"/>
              <a:t>UI</a:t>
            </a:r>
            <a:r>
              <a:rPr sz="5400" b="1" dirty="0"/>
              <a:t> </a:t>
            </a:r>
            <a:r>
              <a:rPr lang="en-US" sz="5400" b="1" dirty="0"/>
              <a:t> </a:t>
            </a:r>
            <a:r>
              <a:rPr sz="5400" b="1" dirty="0"/>
              <a:t>Redesign</a:t>
            </a:r>
          </a:p>
        </p:txBody>
      </p:sp>
      <p:sp>
        <p:nvSpPr>
          <p:cNvPr id="3" name="Subtitle 2"/>
          <p:cNvSpPr>
            <a:spLocks noGrp="1"/>
          </p:cNvSpPr>
          <p:nvPr>
            <p:ph type="subTitle" idx="1"/>
          </p:nvPr>
        </p:nvSpPr>
        <p:spPr>
          <a:xfrm>
            <a:off x="4356566" y="4457700"/>
            <a:ext cx="4745993" cy="1944414"/>
          </a:xfrm>
        </p:spPr>
        <p:txBody>
          <a:bodyPr>
            <a:normAutofit fontScale="70000" lnSpcReduction="20000"/>
          </a:bodyPr>
          <a:lstStyle/>
          <a:p>
            <a:pPr algn="l"/>
            <a:r>
              <a:rPr lang="en-US" sz="4800" dirty="0">
                <a:solidFill>
                  <a:schemeClr val="tx1"/>
                </a:solidFill>
              </a:rPr>
              <a:t>Group Project 1 – TEAM 2</a:t>
            </a:r>
          </a:p>
          <a:p>
            <a:pPr algn="l"/>
            <a:endParaRPr lang="en-US" sz="900" dirty="0">
              <a:solidFill>
                <a:schemeClr val="tx1"/>
              </a:solidFill>
            </a:endParaRPr>
          </a:p>
          <a:p>
            <a:pPr marL="514350" indent="-514350" algn="l">
              <a:buAutoNum type="arabicPeriod"/>
            </a:pPr>
            <a:r>
              <a:rPr sz="4000" dirty="0" err="1">
                <a:solidFill>
                  <a:schemeClr val="tx1"/>
                </a:solidFill>
              </a:rPr>
              <a:t>Nagamedha</a:t>
            </a:r>
            <a:r>
              <a:rPr sz="4000" dirty="0">
                <a:solidFill>
                  <a:schemeClr val="tx1"/>
                </a:solidFill>
              </a:rPr>
              <a:t> Sakhamuri</a:t>
            </a:r>
            <a:endParaRPr lang="en-US" sz="4000" dirty="0">
              <a:solidFill>
                <a:schemeClr val="tx1"/>
              </a:solidFill>
            </a:endParaRPr>
          </a:p>
          <a:p>
            <a:pPr marL="514350" indent="-514350" algn="l">
              <a:buAutoNum type="arabicPeriod"/>
            </a:pPr>
            <a:r>
              <a:rPr sz="4000" dirty="0">
                <a:solidFill>
                  <a:schemeClr val="tx1"/>
                </a:solidFill>
              </a:rPr>
              <a:t>Mohammed Sami Ahmed</a:t>
            </a:r>
          </a:p>
          <a:p>
            <a:pPr marL="514350" indent="-514350" algn="l">
              <a:buFont typeface="+mj-lt"/>
              <a:buAutoNum type="arabicPeriod"/>
            </a:pPr>
            <a:r>
              <a:rPr sz="4000" dirty="0">
                <a:solidFill>
                  <a:schemeClr val="tx1"/>
                </a:solidFill>
              </a:rPr>
              <a:t>Nookaraju Guttula</a:t>
            </a:r>
          </a:p>
        </p:txBody>
      </p:sp>
      <p:sp>
        <p:nvSpPr>
          <p:cNvPr id="4" name="TextBox 3">
            <a:extLst>
              <a:ext uri="{FF2B5EF4-FFF2-40B4-BE49-F238E27FC236}">
                <a16:creationId xmlns:a16="http://schemas.microsoft.com/office/drawing/2014/main" id="{05DC93B5-48F5-863F-813D-B84B9B74F162}"/>
              </a:ext>
            </a:extLst>
          </p:cNvPr>
          <p:cNvSpPr txBox="1"/>
          <p:nvPr/>
        </p:nvSpPr>
        <p:spPr>
          <a:xfrm>
            <a:off x="3160105" y="2881992"/>
            <a:ext cx="6681952" cy="646331"/>
          </a:xfrm>
          <a:prstGeom prst="rect">
            <a:avLst/>
          </a:prstGeom>
          <a:noFill/>
        </p:spPr>
        <p:txBody>
          <a:bodyPr wrap="square" rtlCol="0">
            <a:spAutoFit/>
          </a:bodyPr>
          <a:lstStyle/>
          <a:p>
            <a:pPr algn="ctr"/>
            <a:r>
              <a:rPr lang="en-US" sz="3600" dirty="0"/>
              <a:t>Enhancing User Experience</a:t>
            </a:r>
          </a:p>
        </p:txBody>
      </p:sp>
      <p:pic>
        <p:nvPicPr>
          <p:cNvPr id="6" name="Picture 5">
            <a:extLst>
              <a:ext uri="{FF2B5EF4-FFF2-40B4-BE49-F238E27FC236}">
                <a16:creationId xmlns:a16="http://schemas.microsoft.com/office/drawing/2014/main" id="{D63BDD5F-BFCE-5818-74B5-7173DC83D2CA}"/>
              </a:ext>
            </a:extLst>
          </p:cNvPr>
          <p:cNvPicPr>
            <a:picLocks noChangeAspect="1"/>
          </p:cNvPicPr>
          <p:nvPr/>
        </p:nvPicPr>
        <p:blipFill>
          <a:blip r:embed="rId3"/>
          <a:srcRect t="8844" b="13168"/>
          <a:stretch/>
        </p:blipFill>
        <p:spPr>
          <a:xfrm>
            <a:off x="5048187" y="353674"/>
            <a:ext cx="2905789" cy="852604"/>
          </a:xfrm>
          <a:prstGeom prst="rect">
            <a:avLst/>
          </a:prstGeom>
        </p:spPr>
      </p:pic>
      <p:pic>
        <p:nvPicPr>
          <p:cNvPr id="7" name="Picture 6" descr="A logo on a black background&#10;&#10;Description automatically generated">
            <a:extLst>
              <a:ext uri="{FF2B5EF4-FFF2-40B4-BE49-F238E27FC236}">
                <a16:creationId xmlns:a16="http://schemas.microsoft.com/office/drawing/2014/main" id="{F3A3406D-5633-E2B9-42C9-F4A3E4C23838}"/>
              </a:ext>
            </a:extLst>
          </p:cNvPr>
          <p:cNvPicPr>
            <a:picLocks noChangeAspect="1"/>
          </p:cNvPicPr>
          <p:nvPr/>
        </p:nvPicPr>
        <p:blipFill>
          <a:blip r:embed="rId4">
            <a:extLst>
              <a:ext uri="{837473B0-CC2E-450A-ABE3-18F120FF3D39}">
                <a1611:picAttrSrcUrl xmlns:a1611="http://schemas.microsoft.com/office/drawing/2016/11/main" r:id="rId5"/>
              </a:ext>
            </a:extLst>
          </a:blip>
          <a:srcRect r="55260"/>
          <a:stretch/>
        </p:blipFill>
        <p:spPr>
          <a:xfrm>
            <a:off x="7818977" y="5715000"/>
            <a:ext cx="1278445" cy="1143000"/>
          </a:xfrm>
          <a:prstGeom prst="rect">
            <a:avLst/>
          </a:prstGeom>
        </p:spPr>
      </p:pic>
      <p:pic>
        <p:nvPicPr>
          <p:cNvPr id="8" name="Graphic 7" descr="Shopping bag outline">
            <a:extLst>
              <a:ext uri="{FF2B5EF4-FFF2-40B4-BE49-F238E27FC236}">
                <a16:creationId xmlns:a16="http://schemas.microsoft.com/office/drawing/2014/main" id="{165D629E-8359-355D-3C1D-B0D7056222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8074" y="3966854"/>
            <a:ext cx="1918939" cy="1918939"/>
          </a:xfrm>
          <a:prstGeom prst="rect">
            <a:avLst/>
          </a:prstGeom>
        </p:spPr>
      </p:pic>
      <p:pic>
        <p:nvPicPr>
          <p:cNvPr id="9" name="Graphic 8" descr="Shopping bag outline">
            <a:extLst>
              <a:ext uri="{FF2B5EF4-FFF2-40B4-BE49-F238E27FC236}">
                <a16:creationId xmlns:a16="http://schemas.microsoft.com/office/drawing/2014/main" id="{54D06F61-1CCB-48E5-B29E-82F13775DD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39962" y="3922461"/>
            <a:ext cx="1875302" cy="1875302"/>
          </a:xfrm>
          <a:prstGeom prst="rect">
            <a:avLst/>
          </a:prstGeom>
        </p:spPr>
      </p:pic>
      <p:pic>
        <p:nvPicPr>
          <p:cNvPr id="10" name="Graphic 9">
            <a:extLst>
              <a:ext uri="{FF2B5EF4-FFF2-40B4-BE49-F238E27FC236}">
                <a16:creationId xmlns:a16="http://schemas.microsoft.com/office/drawing/2014/main" id="{07025BF0-CAD6-1765-698F-92CC1AD9426D}"/>
              </a:ext>
            </a:extLst>
          </p:cNvPr>
          <p:cNvPicPr>
            <a:picLocks noChangeAspect="1"/>
          </p:cNvPicPr>
          <p:nvPr/>
        </p:nvPicPr>
        <p:blipFill>
          <a:blip r:embed="rId8">
            <a:extLs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37312" y="3823138"/>
            <a:ext cx="3207781" cy="3034862"/>
          </a:xfrm>
          <a:prstGeom prst="rect">
            <a:avLst/>
          </a:prstGeom>
        </p:spPr>
      </p:pic>
      <p:pic>
        <p:nvPicPr>
          <p:cNvPr id="11" name="Picture 10">
            <a:extLst>
              <a:ext uri="{FF2B5EF4-FFF2-40B4-BE49-F238E27FC236}">
                <a16:creationId xmlns:a16="http://schemas.microsoft.com/office/drawing/2014/main" id="{C81172A9-FFBB-4AE9-D1CB-F18EEB6BC30F}"/>
              </a:ext>
            </a:extLst>
          </p:cNvPr>
          <p:cNvPicPr>
            <a:picLocks noChangeAspect="1"/>
          </p:cNvPicPr>
          <p:nvPr/>
        </p:nvPicPr>
        <p:blipFill>
          <a:blip r:embed="rId11"/>
          <a:stretch>
            <a:fillRect/>
          </a:stretch>
        </p:blipFill>
        <p:spPr>
          <a:xfrm>
            <a:off x="1357243" y="300773"/>
            <a:ext cx="1439770" cy="31282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4181B00B-A535-47DC-C1FC-49100F9C52C4}"/>
            </a:ext>
          </a:extLst>
        </p:cNvPr>
        <p:cNvGrpSpPr/>
        <p:nvPr/>
      </p:nvGrpSpPr>
      <p:grpSpPr>
        <a:xfrm>
          <a:off x="0" y="0"/>
          <a:ext cx="0" cy="0"/>
          <a:chOff x="0" y="0"/>
          <a:chExt cx="0" cy="0"/>
        </a:xfrm>
      </p:grpSpPr>
      <p:pic>
        <p:nvPicPr>
          <p:cNvPr id="16" name="Picture 15" descr="A group of smiley faces with light bulb and gears&#10;&#10;Description automatically generated">
            <a:extLst>
              <a:ext uri="{FF2B5EF4-FFF2-40B4-BE49-F238E27FC236}">
                <a16:creationId xmlns:a16="http://schemas.microsoft.com/office/drawing/2014/main" id="{16DC5EA1-4F31-FACB-14F1-3D0189D2655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2270235"/>
            <a:ext cx="9144000" cy="3141100"/>
          </a:xfrm>
          <a:prstGeom prst="rect">
            <a:avLst/>
          </a:prstGeom>
        </p:spPr>
      </p:pic>
      <p:sp>
        <p:nvSpPr>
          <p:cNvPr id="18" name="TextBox 17">
            <a:extLst>
              <a:ext uri="{FF2B5EF4-FFF2-40B4-BE49-F238E27FC236}">
                <a16:creationId xmlns:a16="http://schemas.microsoft.com/office/drawing/2014/main" id="{C111C789-922A-E889-3008-CAEF17396477}"/>
              </a:ext>
            </a:extLst>
          </p:cNvPr>
          <p:cNvSpPr txBox="1"/>
          <p:nvPr/>
        </p:nvSpPr>
        <p:spPr>
          <a:xfrm>
            <a:off x="1745660" y="515007"/>
            <a:ext cx="5652679" cy="1400383"/>
          </a:xfrm>
          <a:prstGeom prst="rect">
            <a:avLst/>
          </a:prstGeom>
          <a:noFill/>
        </p:spPr>
        <p:txBody>
          <a:bodyPr wrap="square" rtlCol="0">
            <a:spAutoFit/>
          </a:bodyPr>
          <a:lstStyle/>
          <a:p>
            <a:pPr algn="ctr"/>
            <a:r>
              <a:rPr lang="en-US" sz="5500" dirty="0"/>
              <a:t>THANK YOU!</a:t>
            </a:r>
          </a:p>
          <a:p>
            <a:pPr algn="ctr"/>
            <a:r>
              <a:rPr lang="en-US" sz="3000" dirty="0"/>
              <a:t>For you for paying attention</a:t>
            </a:r>
          </a:p>
        </p:txBody>
      </p:sp>
      <p:sp>
        <p:nvSpPr>
          <p:cNvPr id="19" name="TextBox 18">
            <a:extLst>
              <a:ext uri="{FF2B5EF4-FFF2-40B4-BE49-F238E27FC236}">
                <a16:creationId xmlns:a16="http://schemas.microsoft.com/office/drawing/2014/main" id="{D4A0F74B-4F77-9233-A754-C3BEAAB26049}"/>
              </a:ext>
            </a:extLst>
          </p:cNvPr>
          <p:cNvSpPr txBox="1"/>
          <p:nvPr/>
        </p:nvSpPr>
        <p:spPr>
          <a:xfrm>
            <a:off x="105103" y="6050605"/>
            <a:ext cx="9144000" cy="584775"/>
          </a:xfrm>
          <a:prstGeom prst="rect">
            <a:avLst/>
          </a:prstGeom>
          <a:noFill/>
        </p:spPr>
        <p:txBody>
          <a:bodyPr wrap="square" rtlCol="0">
            <a:spAutoFit/>
          </a:bodyPr>
          <a:lstStyle/>
          <a:p>
            <a:pPr algn="ctr"/>
            <a:r>
              <a:rPr lang="en-US" sz="3200" dirty="0"/>
              <a:t>Open to any Questions/Feedback you may have!</a:t>
            </a:r>
          </a:p>
        </p:txBody>
      </p:sp>
    </p:spTree>
    <p:extLst>
      <p:ext uri="{BB962C8B-B14F-4D97-AF65-F5344CB8AC3E}">
        <p14:creationId xmlns:p14="http://schemas.microsoft.com/office/powerpoint/2010/main" val="2037086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846ACFA4-C44E-C77F-A9B5-94430C972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3B29E-9A62-117F-DAF6-2F912786A9E1}"/>
              </a:ext>
            </a:extLst>
          </p:cNvPr>
          <p:cNvSpPr>
            <a:spLocks noGrp="1"/>
          </p:cNvSpPr>
          <p:nvPr>
            <p:ph type="ctrTitle"/>
          </p:nvPr>
        </p:nvSpPr>
        <p:spPr>
          <a:xfrm>
            <a:off x="1902373" y="1015663"/>
            <a:ext cx="6295695" cy="781606"/>
          </a:xfrm>
        </p:spPr>
        <p:txBody>
          <a:bodyPr>
            <a:noAutofit/>
          </a:bodyPr>
          <a:lstStyle/>
          <a:p>
            <a:r>
              <a:rPr lang="en-US" dirty="0"/>
              <a:t>PASSIVE NEEDFINDING</a:t>
            </a:r>
            <a:endParaRPr lang="en-US" b="1" dirty="0"/>
          </a:p>
        </p:txBody>
      </p:sp>
      <p:sp>
        <p:nvSpPr>
          <p:cNvPr id="12" name="TextBox 11">
            <a:extLst>
              <a:ext uri="{FF2B5EF4-FFF2-40B4-BE49-F238E27FC236}">
                <a16:creationId xmlns:a16="http://schemas.microsoft.com/office/drawing/2014/main" id="{84C304F3-F006-0F7E-1890-32188FAB3E20}"/>
              </a:ext>
            </a:extLst>
          </p:cNvPr>
          <p:cNvSpPr txBox="1"/>
          <p:nvPr/>
        </p:nvSpPr>
        <p:spPr>
          <a:xfrm>
            <a:off x="2251841" y="0"/>
            <a:ext cx="5862144" cy="1015663"/>
          </a:xfrm>
          <a:prstGeom prst="rect">
            <a:avLst/>
          </a:prstGeom>
          <a:noFill/>
        </p:spPr>
        <p:txBody>
          <a:bodyPr wrap="square">
            <a:spAutoFit/>
          </a:bodyPr>
          <a:lstStyle/>
          <a:p>
            <a:r>
              <a:rPr lang="en-US" sz="6000" b="1" dirty="0"/>
              <a:t>WHY REDESIGN? </a:t>
            </a:r>
            <a:endParaRPr lang="en-US" sz="6000" dirty="0"/>
          </a:p>
        </p:txBody>
      </p:sp>
      <p:pic>
        <p:nvPicPr>
          <p:cNvPr id="1028" name="Picture 4">
            <a:extLst>
              <a:ext uri="{FF2B5EF4-FFF2-40B4-BE49-F238E27FC236}">
                <a16:creationId xmlns:a16="http://schemas.microsoft.com/office/drawing/2014/main" id="{680D8253-107E-F2C9-8293-E2EE28A2C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99" y="2139490"/>
            <a:ext cx="2526353" cy="43583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1CE8C5B0-4E6F-E5EB-3F00-BA95C1EE1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008" y="2139490"/>
            <a:ext cx="2336593" cy="43583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screenshot of a product&#10;&#10;Description automatically generated">
            <a:extLst>
              <a:ext uri="{FF2B5EF4-FFF2-40B4-BE49-F238E27FC236}">
                <a16:creationId xmlns:a16="http://schemas.microsoft.com/office/drawing/2014/main" id="{E442EC3F-7679-CCBA-BA2E-630391530140}"/>
              </a:ext>
            </a:extLst>
          </p:cNvPr>
          <p:cNvPicPr>
            <a:picLocks noChangeAspect="1"/>
          </p:cNvPicPr>
          <p:nvPr/>
        </p:nvPicPr>
        <p:blipFill>
          <a:blip r:embed="rId5"/>
          <a:stretch>
            <a:fillRect/>
          </a:stretch>
        </p:blipFill>
        <p:spPr>
          <a:xfrm>
            <a:off x="3679911" y="2172328"/>
            <a:ext cx="1995676" cy="4325511"/>
          </a:xfrm>
          <a:prstGeom prst="rect">
            <a:avLst/>
          </a:prstGeom>
        </p:spPr>
      </p:pic>
      <p:sp>
        <p:nvSpPr>
          <p:cNvPr id="20" name="TextBox 19">
            <a:extLst>
              <a:ext uri="{FF2B5EF4-FFF2-40B4-BE49-F238E27FC236}">
                <a16:creationId xmlns:a16="http://schemas.microsoft.com/office/drawing/2014/main" id="{C764393D-6DAD-4B03-A3A1-C329F9AC574A}"/>
              </a:ext>
            </a:extLst>
          </p:cNvPr>
          <p:cNvSpPr txBox="1"/>
          <p:nvPr/>
        </p:nvSpPr>
        <p:spPr>
          <a:xfrm>
            <a:off x="7273159" y="16396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74226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E099A52D-1A16-33BB-15C3-5D41E62B0B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8A0F5A-B0F6-0EAB-332C-6DD2D89B234F}"/>
              </a:ext>
            </a:extLst>
          </p:cNvPr>
          <p:cNvSpPr>
            <a:spLocks noGrp="1"/>
          </p:cNvSpPr>
          <p:nvPr>
            <p:ph type="ctrTitle"/>
          </p:nvPr>
        </p:nvSpPr>
        <p:spPr>
          <a:xfrm>
            <a:off x="1429407" y="923068"/>
            <a:ext cx="7060202" cy="781606"/>
          </a:xfrm>
        </p:spPr>
        <p:txBody>
          <a:bodyPr>
            <a:noAutofit/>
          </a:bodyPr>
          <a:lstStyle/>
          <a:p>
            <a:r>
              <a:rPr lang="en-US" dirty="0"/>
              <a:t>INTERACTIVE  NEEDFINDING</a:t>
            </a:r>
            <a:endParaRPr lang="en-US" b="1" dirty="0"/>
          </a:p>
        </p:txBody>
      </p:sp>
      <p:sp>
        <p:nvSpPr>
          <p:cNvPr id="12" name="TextBox 11">
            <a:extLst>
              <a:ext uri="{FF2B5EF4-FFF2-40B4-BE49-F238E27FC236}">
                <a16:creationId xmlns:a16="http://schemas.microsoft.com/office/drawing/2014/main" id="{D7BCF4E8-7C50-2514-54FC-94E6D3C1DD9F}"/>
              </a:ext>
            </a:extLst>
          </p:cNvPr>
          <p:cNvSpPr txBox="1"/>
          <p:nvPr/>
        </p:nvSpPr>
        <p:spPr>
          <a:xfrm>
            <a:off x="2251841" y="0"/>
            <a:ext cx="5862144" cy="1015663"/>
          </a:xfrm>
          <a:prstGeom prst="rect">
            <a:avLst/>
          </a:prstGeom>
          <a:noFill/>
        </p:spPr>
        <p:txBody>
          <a:bodyPr wrap="square">
            <a:spAutoFit/>
          </a:bodyPr>
          <a:lstStyle/>
          <a:p>
            <a:r>
              <a:rPr lang="en-US" sz="6000" b="1" dirty="0"/>
              <a:t>WHY REDESIGN? </a:t>
            </a:r>
            <a:endParaRPr lang="en-US" sz="6000" dirty="0"/>
          </a:p>
        </p:txBody>
      </p:sp>
      <p:pic>
        <p:nvPicPr>
          <p:cNvPr id="16" name="Picture 15">
            <a:extLst>
              <a:ext uri="{FF2B5EF4-FFF2-40B4-BE49-F238E27FC236}">
                <a16:creationId xmlns:a16="http://schemas.microsoft.com/office/drawing/2014/main" id="{ECEFAC22-8AEE-7992-1F65-D80B2386DBEA}"/>
              </a:ext>
            </a:extLst>
          </p:cNvPr>
          <p:cNvPicPr>
            <a:picLocks noChangeAspect="1"/>
          </p:cNvPicPr>
          <p:nvPr/>
        </p:nvPicPr>
        <p:blipFill>
          <a:blip r:embed="rId3"/>
          <a:stretch>
            <a:fillRect/>
          </a:stretch>
        </p:blipFill>
        <p:spPr>
          <a:xfrm>
            <a:off x="4669829" y="1859274"/>
            <a:ext cx="4200903" cy="2022243"/>
          </a:xfrm>
          <a:prstGeom prst="rect">
            <a:avLst/>
          </a:prstGeom>
        </p:spPr>
      </p:pic>
      <p:pic>
        <p:nvPicPr>
          <p:cNvPr id="1030" name="Picture 6" descr="Forms response chart. Question title: 17. Do you find Amazon’s search results page overwhelming due to excessive ads or too much product information? (Select all that apply). Number of responses: 46 responses.">
            <a:extLst>
              <a:ext uri="{FF2B5EF4-FFF2-40B4-BE49-F238E27FC236}">
                <a16:creationId xmlns:a16="http://schemas.microsoft.com/office/drawing/2014/main" id="{3D9337EB-D34A-9738-B765-A065E5746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82817"/>
            <a:ext cx="4382814" cy="22271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15. In the checkout process, how visible is the option to change your shipping address? Have you ever struggled to find or change your delivery address during checkout?. Number of responses: 46 responses.">
            <a:extLst>
              <a:ext uri="{FF2B5EF4-FFF2-40B4-BE49-F238E27FC236}">
                <a16:creationId xmlns:a16="http://schemas.microsoft.com/office/drawing/2014/main" id="{6FCA7113-9BBA-3088-F76F-E0C53AA82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 y="4445079"/>
            <a:ext cx="4004442" cy="22387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orms response chart. Question title: 10. Do you think the &quot;Lists&quot; feature is clearly labeled and easy to find for saving favorites?. Number of responses: 46 responses.">
            <a:extLst>
              <a:ext uri="{FF2B5EF4-FFF2-40B4-BE49-F238E27FC236}">
                <a16:creationId xmlns:a16="http://schemas.microsoft.com/office/drawing/2014/main" id="{20C91653-4A43-206E-BF38-435385B3EB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187" y="1986455"/>
            <a:ext cx="4200903" cy="189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27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F04C6F84-2F89-E98B-E69D-6F1B44DE6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59688-52A9-1260-09CD-FCEE782BAD72}"/>
              </a:ext>
            </a:extLst>
          </p:cNvPr>
          <p:cNvSpPr>
            <a:spLocks noGrp="1"/>
          </p:cNvSpPr>
          <p:nvPr>
            <p:ph type="ctrTitle"/>
          </p:nvPr>
        </p:nvSpPr>
        <p:spPr>
          <a:xfrm>
            <a:off x="2251841" y="1015664"/>
            <a:ext cx="5163086" cy="781606"/>
          </a:xfrm>
        </p:spPr>
        <p:txBody>
          <a:bodyPr>
            <a:noAutofit/>
          </a:bodyPr>
          <a:lstStyle/>
          <a:p>
            <a:r>
              <a:rPr lang="en-US" sz="4400" dirty="0"/>
              <a:t>Heuristic Evaluation</a:t>
            </a:r>
            <a:endParaRPr lang="en-US" b="1" dirty="0"/>
          </a:p>
        </p:txBody>
      </p:sp>
      <p:pic>
        <p:nvPicPr>
          <p:cNvPr id="7" name="Picture 6" descr="A logo on a black background&#10;&#10;Description automatically generated">
            <a:extLst>
              <a:ext uri="{FF2B5EF4-FFF2-40B4-BE49-F238E27FC236}">
                <a16:creationId xmlns:a16="http://schemas.microsoft.com/office/drawing/2014/main" id="{B959076C-335A-5C73-2A57-4CCE0C3F0FDC}"/>
              </a:ext>
            </a:extLst>
          </p:cNvPr>
          <p:cNvPicPr>
            <a:picLocks noChangeAspect="1"/>
          </p:cNvPicPr>
          <p:nvPr/>
        </p:nvPicPr>
        <p:blipFill>
          <a:blip r:embed="rId3">
            <a:extLst>
              <a:ext uri="{837473B0-CC2E-450A-ABE3-18F120FF3D39}">
                <a1611:picAttrSrcUrl xmlns:a1611="http://schemas.microsoft.com/office/drawing/2016/11/main" r:id="rId4"/>
              </a:ext>
            </a:extLst>
          </a:blip>
          <a:srcRect r="55260"/>
          <a:stretch/>
        </p:blipFill>
        <p:spPr>
          <a:xfrm>
            <a:off x="7818977" y="5715000"/>
            <a:ext cx="1278445" cy="1143000"/>
          </a:xfrm>
          <a:prstGeom prst="rect">
            <a:avLst/>
          </a:prstGeom>
        </p:spPr>
      </p:pic>
      <p:sp>
        <p:nvSpPr>
          <p:cNvPr id="12" name="TextBox 11">
            <a:extLst>
              <a:ext uri="{FF2B5EF4-FFF2-40B4-BE49-F238E27FC236}">
                <a16:creationId xmlns:a16="http://schemas.microsoft.com/office/drawing/2014/main" id="{9FC4505A-D647-9CA5-5DE7-5EF3C7B02DEF}"/>
              </a:ext>
            </a:extLst>
          </p:cNvPr>
          <p:cNvSpPr txBox="1"/>
          <p:nvPr/>
        </p:nvSpPr>
        <p:spPr>
          <a:xfrm>
            <a:off x="2251841" y="0"/>
            <a:ext cx="5862144" cy="1015663"/>
          </a:xfrm>
          <a:prstGeom prst="rect">
            <a:avLst/>
          </a:prstGeom>
          <a:noFill/>
        </p:spPr>
        <p:txBody>
          <a:bodyPr wrap="square">
            <a:spAutoFit/>
          </a:bodyPr>
          <a:lstStyle/>
          <a:p>
            <a:r>
              <a:rPr lang="en-US" sz="6000" b="1" dirty="0"/>
              <a:t>WHY REDESIGN? </a:t>
            </a:r>
            <a:endParaRPr lang="en-US" sz="6000" dirty="0"/>
          </a:p>
        </p:txBody>
      </p:sp>
      <p:sp>
        <p:nvSpPr>
          <p:cNvPr id="15" name="TextBox 14">
            <a:extLst>
              <a:ext uri="{FF2B5EF4-FFF2-40B4-BE49-F238E27FC236}">
                <a16:creationId xmlns:a16="http://schemas.microsoft.com/office/drawing/2014/main" id="{BA18F1F7-1ADF-46CC-F50D-9D70F30CBA13}"/>
              </a:ext>
            </a:extLst>
          </p:cNvPr>
          <p:cNvSpPr txBox="1"/>
          <p:nvPr/>
        </p:nvSpPr>
        <p:spPr>
          <a:xfrm>
            <a:off x="241018" y="2337888"/>
            <a:ext cx="7872967" cy="3924151"/>
          </a:xfrm>
          <a:prstGeom prst="rect">
            <a:avLst/>
          </a:prstGeom>
          <a:noFill/>
        </p:spPr>
        <p:txBody>
          <a:bodyPr wrap="square" rtlCol="0">
            <a:spAutoFit/>
          </a:bodyPr>
          <a:lstStyle/>
          <a:p>
            <a:r>
              <a:rPr lang="en-US" sz="3000" b="1" dirty="0"/>
              <a:t>User Pain Points:</a:t>
            </a:r>
          </a:p>
          <a:p>
            <a:endParaRPr lang="en-US" sz="500" dirty="0"/>
          </a:p>
          <a:p>
            <a:r>
              <a:rPr lang="en-US" sz="2800" dirty="0"/>
              <a:t>1. Dark Mode missing</a:t>
            </a:r>
          </a:p>
          <a:p>
            <a:r>
              <a:rPr lang="en-US" sz="2800" dirty="0"/>
              <a:t>2. Endless Scrolling, no pagination</a:t>
            </a:r>
          </a:p>
          <a:p>
            <a:r>
              <a:rPr lang="en-US" sz="2800" dirty="0"/>
              <a:t>3. Favorites/Wishlist hard to find</a:t>
            </a:r>
          </a:p>
          <a:p>
            <a:r>
              <a:rPr lang="en-US" sz="2800" dirty="0"/>
              <a:t>4. No Quick Favorite button</a:t>
            </a:r>
          </a:p>
          <a:p>
            <a:r>
              <a:rPr lang="en-US" sz="2800" dirty="0"/>
              <a:t>5. Address Change hard during checkout</a:t>
            </a:r>
          </a:p>
          <a:p>
            <a:r>
              <a:rPr lang="en-US" sz="2800" dirty="0"/>
              <a:t>6. Homepage navigation issues</a:t>
            </a:r>
          </a:p>
          <a:p>
            <a:r>
              <a:rPr lang="en-US" sz="2800" dirty="0"/>
              <a:t>7. Ad clutter and overwhelming info</a:t>
            </a:r>
          </a:p>
          <a:p>
            <a:endParaRPr lang="en-US" dirty="0"/>
          </a:p>
        </p:txBody>
      </p:sp>
      <p:pic>
        <p:nvPicPr>
          <p:cNvPr id="3" name="Picture 2">
            <a:extLst>
              <a:ext uri="{FF2B5EF4-FFF2-40B4-BE49-F238E27FC236}">
                <a16:creationId xmlns:a16="http://schemas.microsoft.com/office/drawing/2014/main" id="{1854B82A-FEC0-99AD-5CBC-8DFE9AFC33E5}"/>
              </a:ext>
            </a:extLst>
          </p:cNvPr>
          <p:cNvPicPr>
            <a:picLocks noChangeAspect="1"/>
          </p:cNvPicPr>
          <p:nvPr/>
        </p:nvPicPr>
        <p:blipFill>
          <a:blip r:embed="rId5"/>
          <a:stretch>
            <a:fillRect/>
          </a:stretch>
        </p:blipFill>
        <p:spPr>
          <a:xfrm>
            <a:off x="6123714" y="3212306"/>
            <a:ext cx="2973708" cy="2716843"/>
          </a:xfrm>
          <a:prstGeom prst="rect">
            <a:avLst/>
          </a:prstGeom>
        </p:spPr>
      </p:pic>
      <p:sp>
        <p:nvSpPr>
          <p:cNvPr id="6" name="TextBox 5">
            <a:extLst>
              <a:ext uri="{FF2B5EF4-FFF2-40B4-BE49-F238E27FC236}">
                <a16:creationId xmlns:a16="http://schemas.microsoft.com/office/drawing/2014/main" id="{52CE5FA7-655F-A546-7C0E-30C86E354D63}"/>
              </a:ext>
            </a:extLst>
          </p:cNvPr>
          <p:cNvSpPr txBox="1"/>
          <p:nvPr/>
        </p:nvSpPr>
        <p:spPr>
          <a:xfrm>
            <a:off x="145934" y="6559193"/>
            <a:ext cx="6731330" cy="276999"/>
          </a:xfrm>
          <a:prstGeom prst="rect">
            <a:avLst/>
          </a:prstGeom>
          <a:noFill/>
        </p:spPr>
        <p:txBody>
          <a:bodyPr wrap="none" rtlCol="0">
            <a:spAutoFit/>
          </a:bodyPr>
          <a:lstStyle/>
          <a:p>
            <a:r>
              <a:rPr lang="en-US" sz="1200" b="0" i="0" dirty="0">
                <a:solidFill>
                  <a:srgbClr val="000000"/>
                </a:solidFill>
                <a:effectLst/>
                <a:latin typeface="Times"/>
                <a:hlinkClick r:id="rId6"/>
              </a:rPr>
              <a:t>https://docs.google.com/forms/d/1dcKizipVGLkKJZmTtJpI4Swk3QCpolBsLH0tO8Pr1Bs/edit#responses</a:t>
            </a:r>
            <a:r>
              <a:rPr lang="en-US" sz="1200" b="0" i="0" dirty="0">
                <a:solidFill>
                  <a:srgbClr val="000000"/>
                </a:solidFill>
                <a:effectLst/>
                <a:latin typeface="Times"/>
              </a:rPr>
              <a:t> </a:t>
            </a:r>
            <a:endParaRPr lang="en-US" sz="1200" dirty="0"/>
          </a:p>
        </p:txBody>
      </p:sp>
      <p:sp>
        <p:nvSpPr>
          <p:cNvPr id="9" name="TextBox 8">
            <a:extLst>
              <a:ext uri="{FF2B5EF4-FFF2-40B4-BE49-F238E27FC236}">
                <a16:creationId xmlns:a16="http://schemas.microsoft.com/office/drawing/2014/main" id="{E2DF6AE3-D726-333D-8099-B6AAEC90F8EC}"/>
              </a:ext>
            </a:extLst>
          </p:cNvPr>
          <p:cNvSpPr txBox="1"/>
          <p:nvPr/>
        </p:nvSpPr>
        <p:spPr>
          <a:xfrm>
            <a:off x="2159156" y="1727646"/>
            <a:ext cx="5659821" cy="461665"/>
          </a:xfrm>
          <a:prstGeom prst="rect">
            <a:avLst/>
          </a:prstGeom>
          <a:noFill/>
        </p:spPr>
        <p:txBody>
          <a:bodyPr wrap="square">
            <a:spAutoFit/>
          </a:bodyPr>
          <a:lstStyle/>
          <a:p>
            <a:pPr>
              <a:defRPr sz="2400"/>
            </a:pPr>
            <a:r>
              <a:rPr lang="en-US" dirty="0"/>
              <a:t>Surveyed 46 users and analyzed app reviews</a:t>
            </a:r>
          </a:p>
        </p:txBody>
      </p:sp>
    </p:spTree>
    <p:extLst>
      <p:ext uri="{BB962C8B-B14F-4D97-AF65-F5344CB8AC3E}">
        <p14:creationId xmlns:p14="http://schemas.microsoft.com/office/powerpoint/2010/main" val="406953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22C4F1DF-C565-60A2-0620-848CD0E4E811}"/>
            </a:ext>
          </a:extLst>
        </p:cNvPr>
        <p:cNvGrpSpPr/>
        <p:nvPr/>
      </p:nvGrpSpPr>
      <p:grpSpPr>
        <a:xfrm>
          <a:off x="0" y="0"/>
          <a:ext cx="0" cy="0"/>
          <a:chOff x="0" y="0"/>
          <a:chExt cx="0" cy="0"/>
        </a:xfrm>
      </p:grpSpPr>
      <p:pic>
        <p:nvPicPr>
          <p:cNvPr id="7" name="Picture 6" descr="A logo on a black background&#10;&#10;Description automatically generated">
            <a:extLst>
              <a:ext uri="{FF2B5EF4-FFF2-40B4-BE49-F238E27FC236}">
                <a16:creationId xmlns:a16="http://schemas.microsoft.com/office/drawing/2014/main" id="{019175C3-F806-5126-E9AA-9B475D47A144}"/>
              </a:ext>
            </a:extLst>
          </p:cNvPr>
          <p:cNvPicPr>
            <a:picLocks noChangeAspect="1"/>
          </p:cNvPicPr>
          <p:nvPr/>
        </p:nvPicPr>
        <p:blipFill>
          <a:blip r:embed="rId3">
            <a:extLst>
              <a:ext uri="{837473B0-CC2E-450A-ABE3-18F120FF3D39}">
                <a1611:picAttrSrcUrl xmlns:a1611="http://schemas.microsoft.com/office/drawing/2016/11/main" r:id="rId4"/>
              </a:ext>
            </a:extLst>
          </a:blip>
          <a:srcRect r="55260"/>
          <a:stretch/>
        </p:blipFill>
        <p:spPr>
          <a:xfrm>
            <a:off x="7818977" y="5715000"/>
            <a:ext cx="1278445" cy="1143000"/>
          </a:xfrm>
          <a:prstGeom prst="rect">
            <a:avLst/>
          </a:prstGeom>
        </p:spPr>
      </p:pic>
      <p:sp>
        <p:nvSpPr>
          <p:cNvPr id="12" name="TextBox 11">
            <a:extLst>
              <a:ext uri="{FF2B5EF4-FFF2-40B4-BE49-F238E27FC236}">
                <a16:creationId xmlns:a16="http://schemas.microsoft.com/office/drawing/2014/main" id="{9C2DC71E-909D-4B32-0649-657481412B1A}"/>
              </a:ext>
            </a:extLst>
          </p:cNvPr>
          <p:cNvSpPr txBox="1"/>
          <p:nvPr/>
        </p:nvSpPr>
        <p:spPr>
          <a:xfrm>
            <a:off x="1587062" y="0"/>
            <a:ext cx="6526923" cy="1015663"/>
          </a:xfrm>
          <a:prstGeom prst="rect">
            <a:avLst/>
          </a:prstGeom>
          <a:noFill/>
        </p:spPr>
        <p:txBody>
          <a:bodyPr wrap="square">
            <a:spAutoFit/>
          </a:bodyPr>
          <a:lstStyle/>
          <a:p>
            <a:r>
              <a:rPr lang="en-US" sz="6000" b="1" dirty="0"/>
              <a:t>DESIGN APPROACH</a:t>
            </a:r>
          </a:p>
        </p:txBody>
      </p:sp>
      <p:sp>
        <p:nvSpPr>
          <p:cNvPr id="15" name="TextBox 14">
            <a:extLst>
              <a:ext uri="{FF2B5EF4-FFF2-40B4-BE49-F238E27FC236}">
                <a16:creationId xmlns:a16="http://schemas.microsoft.com/office/drawing/2014/main" id="{CA20A234-EFEC-0BAC-6980-3181FCFC7950}"/>
              </a:ext>
            </a:extLst>
          </p:cNvPr>
          <p:cNvSpPr txBox="1"/>
          <p:nvPr/>
        </p:nvSpPr>
        <p:spPr>
          <a:xfrm>
            <a:off x="325101" y="3510054"/>
            <a:ext cx="6496113" cy="3046988"/>
          </a:xfrm>
          <a:prstGeom prst="rect">
            <a:avLst/>
          </a:prstGeom>
          <a:noFill/>
        </p:spPr>
        <p:txBody>
          <a:bodyPr wrap="square" rtlCol="0">
            <a:spAutoFit/>
          </a:bodyPr>
          <a:lstStyle/>
          <a:p>
            <a:r>
              <a:rPr lang="en-US" sz="3200" dirty="0"/>
              <a:t>HCI Principles:</a:t>
            </a:r>
          </a:p>
          <a:p>
            <a:pPr>
              <a:buFont typeface="Arial" panose="020B0604020202020204" pitchFamily="34" charset="0"/>
              <a:buChar char="•"/>
            </a:pPr>
            <a:r>
              <a:rPr lang="en-US" sz="3200" dirty="0"/>
              <a:t>Affordances (Favorites Button)</a:t>
            </a:r>
          </a:p>
          <a:p>
            <a:pPr>
              <a:buFont typeface="Arial" panose="020B0604020202020204" pitchFamily="34" charset="0"/>
              <a:buChar char="•"/>
            </a:pPr>
            <a:r>
              <a:rPr lang="en-US" sz="3200" dirty="0"/>
              <a:t>Perceptibility (Clear counts)</a:t>
            </a:r>
          </a:p>
          <a:p>
            <a:pPr>
              <a:buFont typeface="Arial" panose="020B0604020202020204" pitchFamily="34" charset="0"/>
              <a:buChar char="•"/>
            </a:pPr>
            <a:r>
              <a:rPr lang="en-US" sz="3200" dirty="0"/>
              <a:t>Mapping (Consistent Layout)</a:t>
            </a:r>
          </a:p>
          <a:p>
            <a:pPr>
              <a:buFont typeface="Arial" panose="020B0604020202020204" pitchFamily="34" charset="0"/>
              <a:buChar char="•"/>
            </a:pPr>
            <a:r>
              <a:rPr lang="en-US" sz="3200" dirty="0"/>
              <a:t>Flexibility (Dark Mode)</a:t>
            </a:r>
          </a:p>
          <a:p>
            <a:pPr>
              <a:buFont typeface="Arial" panose="020B0604020202020204" pitchFamily="34" charset="0"/>
              <a:buChar char="•"/>
            </a:pPr>
            <a:r>
              <a:rPr lang="en-US" sz="3200" dirty="0"/>
              <a:t>Feedback (Confirmation Messages)</a:t>
            </a:r>
          </a:p>
        </p:txBody>
      </p:sp>
      <p:sp>
        <p:nvSpPr>
          <p:cNvPr id="6" name="TextBox 5">
            <a:extLst>
              <a:ext uri="{FF2B5EF4-FFF2-40B4-BE49-F238E27FC236}">
                <a16:creationId xmlns:a16="http://schemas.microsoft.com/office/drawing/2014/main" id="{FB44D9BA-D1AD-F5CB-9E6E-714993C19F5D}"/>
              </a:ext>
            </a:extLst>
          </p:cNvPr>
          <p:cNvSpPr txBox="1"/>
          <p:nvPr/>
        </p:nvSpPr>
        <p:spPr>
          <a:xfrm>
            <a:off x="2301765" y="924911"/>
            <a:ext cx="4857420" cy="769441"/>
          </a:xfrm>
          <a:prstGeom prst="rect">
            <a:avLst/>
          </a:prstGeom>
          <a:noFill/>
        </p:spPr>
        <p:txBody>
          <a:bodyPr wrap="none" rtlCol="0">
            <a:spAutoFit/>
          </a:bodyPr>
          <a:lstStyle/>
          <a:p>
            <a:r>
              <a:rPr lang="en-US" sz="4400" dirty="0"/>
              <a:t>HCD + HCI Principles</a:t>
            </a:r>
          </a:p>
        </p:txBody>
      </p:sp>
      <p:sp>
        <p:nvSpPr>
          <p:cNvPr id="8" name="TextBox 7">
            <a:extLst>
              <a:ext uri="{FF2B5EF4-FFF2-40B4-BE49-F238E27FC236}">
                <a16:creationId xmlns:a16="http://schemas.microsoft.com/office/drawing/2014/main" id="{A7C47D21-9AAA-DC7A-ACA1-7366A24560D1}"/>
              </a:ext>
            </a:extLst>
          </p:cNvPr>
          <p:cNvSpPr txBox="1"/>
          <p:nvPr/>
        </p:nvSpPr>
        <p:spPr>
          <a:xfrm>
            <a:off x="482259" y="2025026"/>
            <a:ext cx="8496432" cy="1107996"/>
          </a:xfrm>
          <a:prstGeom prst="rect">
            <a:avLst/>
          </a:prstGeom>
          <a:noFill/>
        </p:spPr>
        <p:txBody>
          <a:bodyPr wrap="square" rtlCol="0">
            <a:spAutoFit/>
          </a:bodyPr>
          <a:lstStyle/>
          <a:p>
            <a:pPr algn="ctr"/>
            <a:r>
              <a:rPr lang="en-US" sz="2200" dirty="0"/>
              <a:t>Human-Centered Design Process:</a:t>
            </a:r>
          </a:p>
          <a:p>
            <a:pPr algn="ctr"/>
            <a:r>
              <a:rPr lang="en-US" sz="2200" dirty="0" err="1"/>
              <a:t>Needfinding</a:t>
            </a:r>
            <a:r>
              <a:rPr lang="en-US" sz="2200" dirty="0"/>
              <a:t> → Heuristic Evaluation → Prototyping → Evaluation</a:t>
            </a:r>
          </a:p>
          <a:p>
            <a:pPr algn="ctr"/>
            <a:endParaRPr lang="en-US" sz="2200" dirty="0"/>
          </a:p>
        </p:txBody>
      </p:sp>
    </p:spTree>
    <p:extLst>
      <p:ext uri="{BB962C8B-B14F-4D97-AF65-F5344CB8AC3E}">
        <p14:creationId xmlns:p14="http://schemas.microsoft.com/office/powerpoint/2010/main" val="181872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ED1C448F-7DE5-4CAB-8A8D-48CE1CDB081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B95D7F2-97FE-6FAB-F121-EE7453B6F09D}"/>
              </a:ext>
            </a:extLst>
          </p:cNvPr>
          <p:cNvSpPr txBox="1"/>
          <p:nvPr/>
        </p:nvSpPr>
        <p:spPr>
          <a:xfrm>
            <a:off x="-94592" y="82088"/>
            <a:ext cx="9175036" cy="830997"/>
          </a:xfrm>
          <a:prstGeom prst="rect">
            <a:avLst/>
          </a:prstGeom>
          <a:noFill/>
        </p:spPr>
        <p:txBody>
          <a:bodyPr wrap="square">
            <a:spAutoFit/>
          </a:bodyPr>
          <a:lstStyle/>
          <a:p>
            <a:pPr algn="ctr"/>
            <a:r>
              <a:rPr lang="en-US" sz="4800" b="1" dirty="0"/>
              <a:t>PROTOTYPE WALKTHROUGH</a:t>
            </a:r>
          </a:p>
        </p:txBody>
      </p:sp>
      <p:sp>
        <p:nvSpPr>
          <p:cNvPr id="3" name="TextBox 2">
            <a:extLst>
              <a:ext uri="{FF2B5EF4-FFF2-40B4-BE49-F238E27FC236}">
                <a16:creationId xmlns:a16="http://schemas.microsoft.com/office/drawing/2014/main" id="{0D04BC55-22F4-C278-D58C-1089BFB6082F}"/>
              </a:ext>
            </a:extLst>
          </p:cNvPr>
          <p:cNvSpPr txBox="1"/>
          <p:nvPr/>
        </p:nvSpPr>
        <p:spPr>
          <a:xfrm>
            <a:off x="46578" y="6429651"/>
            <a:ext cx="8046388" cy="276999"/>
          </a:xfrm>
          <a:prstGeom prst="rect">
            <a:avLst/>
          </a:prstGeom>
          <a:noFill/>
        </p:spPr>
        <p:txBody>
          <a:bodyPr wrap="square" rtlCol="0">
            <a:spAutoFit/>
          </a:bodyPr>
          <a:lstStyle/>
          <a:p>
            <a:r>
              <a:rPr lang="en-US" sz="1200" b="0" i="0" dirty="0">
                <a:solidFill>
                  <a:srgbClr val="000000"/>
                </a:solidFill>
                <a:effectLst/>
                <a:latin typeface="Times"/>
                <a:hlinkClick r:id="rId3"/>
              </a:rPr>
              <a:t>https://www.figma.com/design/v47gqSJYUtMqwLDkOnQO8U/AHCI?node-id=129-2&amp;m=dev&amp;t=w8U4qzeDBYkDgSQZ-1</a:t>
            </a:r>
            <a:r>
              <a:rPr lang="en-US" sz="1200" b="0" i="0" dirty="0">
                <a:solidFill>
                  <a:srgbClr val="000000"/>
                </a:solidFill>
                <a:effectLst/>
                <a:latin typeface="Times"/>
              </a:rPr>
              <a:t> </a:t>
            </a:r>
            <a:endParaRPr lang="en-US" sz="1200" dirty="0"/>
          </a:p>
        </p:txBody>
      </p:sp>
      <p:pic>
        <p:nvPicPr>
          <p:cNvPr id="4" name="Picture 3">
            <a:extLst>
              <a:ext uri="{FF2B5EF4-FFF2-40B4-BE49-F238E27FC236}">
                <a16:creationId xmlns:a16="http://schemas.microsoft.com/office/drawing/2014/main" id="{C4FC7A57-F832-3E80-C820-BF0DF1BB0B15}"/>
              </a:ext>
            </a:extLst>
          </p:cNvPr>
          <p:cNvPicPr>
            <a:picLocks noChangeAspect="1"/>
          </p:cNvPicPr>
          <p:nvPr/>
        </p:nvPicPr>
        <p:blipFill>
          <a:blip r:embed="rId4"/>
          <a:stretch>
            <a:fillRect/>
          </a:stretch>
        </p:blipFill>
        <p:spPr>
          <a:xfrm>
            <a:off x="540252" y="1097751"/>
            <a:ext cx="3156402" cy="5261478"/>
          </a:xfrm>
          <a:prstGeom prst="rect">
            <a:avLst/>
          </a:prstGeom>
        </p:spPr>
      </p:pic>
      <p:pic>
        <p:nvPicPr>
          <p:cNvPr id="10" name="Picture 9">
            <a:extLst>
              <a:ext uri="{FF2B5EF4-FFF2-40B4-BE49-F238E27FC236}">
                <a16:creationId xmlns:a16="http://schemas.microsoft.com/office/drawing/2014/main" id="{71E43077-3848-9DCA-CAEA-5871B9135077}"/>
              </a:ext>
            </a:extLst>
          </p:cNvPr>
          <p:cNvPicPr>
            <a:picLocks noChangeAspect="1"/>
          </p:cNvPicPr>
          <p:nvPr/>
        </p:nvPicPr>
        <p:blipFill>
          <a:blip r:embed="rId5"/>
          <a:stretch>
            <a:fillRect/>
          </a:stretch>
        </p:blipFill>
        <p:spPr>
          <a:xfrm>
            <a:off x="5064584" y="1097751"/>
            <a:ext cx="3028382" cy="5261478"/>
          </a:xfrm>
          <a:prstGeom prst="rect">
            <a:avLst/>
          </a:prstGeom>
        </p:spPr>
      </p:pic>
    </p:spTree>
    <p:extLst>
      <p:ext uri="{BB962C8B-B14F-4D97-AF65-F5344CB8AC3E}">
        <p14:creationId xmlns:p14="http://schemas.microsoft.com/office/powerpoint/2010/main" val="276185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7498DE1F-C214-655D-BCEC-93552E07D97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80F980-1341-D8F1-4272-15F5C6CFF53E}"/>
              </a:ext>
            </a:extLst>
          </p:cNvPr>
          <p:cNvSpPr txBox="1"/>
          <p:nvPr/>
        </p:nvSpPr>
        <p:spPr>
          <a:xfrm>
            <a:off x="46578" y="6429651"/>
            <a:ext cx="7300153" cy="276999"/>
          </a:xfrm>
          <a:prstGeom prst="rect">
            <a:avLst/>
          </a:prstGeom>
          <a:noFill/>
        </p:spPr>
        <p:txBody>
          <a:bodyPr wrap="square" rtlCol="0">
            <a:spAutoFit/>
          </a:bodyPr>
          <a:lstStyle/>
          <a:p>
            <a:r>
              <a:rPr lang="en-US" sz="1200" dirty="0">
                <a:hlinkClick r:id="rId3"/>
              </a:rPr>
              <a:t>https://www.figma.com/design/v47gqSJYUtMqwLDkOnQO8U/AHCI?node-id=1-2&amp;t=nL9Pq2rdaCYzAQKz-0</a:t>
            </a:r>
            <a:r>
              <a:rPr lang="en-US" sz="1200" dirty="0"/>
              <a:t> </a:t>
            </a:r>
          </a:p>
        </p:txBody>
      </p:sp>
      <p:pic>
        <p:nvPicPr>
          <p:cNvPr id="5" name="Picture 2">
            <a:extLst>
              <a:ext uri="{FF2B5EF4-FFF2-40B4-BE49-F238E27FC236}">
                <a16:creationId xmlns:a16="http://schemas.microsoft.com/office/drawing/2014/main" id="{0686C3E8-50E7-247E-ADD3-0C3A61B99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22" y="1584526"/>
            <a:ext cx="2336593" cy="43583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C417CF-8750-BA4D-0559-2AEB1232F050}"/>
              </a:ext>
            </a:extLst>
          </p:cNvPr>
          <p:cNvPicPr>
            <a:picLocks noChangeAspect="1"/>
          </p:cNvPicPr>
          <p:nvPr/>
        </p:nvPicPr>
        <p:blipFill>
          <a:blip r:embed="rId5"/>
          <a:stretch>
            <a:fillRect/>
          </a:stretch>
        </p:blipFill>
        <p:spPr>
          <a:xfrm>
            <a:off x="8229600" y="262758"/>
            <a:ext cx="914400" cy="6369269"/>
          </a:xfrm>
          <a:prstGeom prst="rect">
            <a:avLst/>
          </a:prstGeom>
        </p:spPr>
      </p:pic>
      <p:pic>
        <p:nvPicPr>
          <p:cNvPr id="8" name="Picture 7">
            <a:extLst>
              <a:ext uri="{FF2B5EF4-FFF2-40B4-BE49-F238E27FC236}">
                <a16:creationId xmlns:a16="http://schemas.microsoft.com/office/drawing/2014/main" id="{48344E81-77D4-C7EF-C099-F2B67B932ACC}"/>
              </a:ext>
            </a:extLst>
          </p:cNvPr>
          <p:cNvPicPr>
            <a:picLocks noChangeAspect="1"/>
          </p:cNvPicPr>
          <p:nvPr/>
        </p:nvPicPr>
        <p:blipFill>
          <a:blip r:embed="rId6"/>
          <a:srcRect r="2127"/>
          <a:stretch/>
        </p:blipFill>
        <p:spPr>
          <a:xfrm>
            <a:off x="5549460" y="1471637"/>
            <a:ext cx="2112617" cy="4471238"/>
          </a:xfrm>
          <a:prstGeom prst="rect">
            <a:avLst/>
          </a:prstGeom>
        </p:spPr>
      </p:pic>
      <p:pic>
        <p:nvPicPr>
          <p:cNvPr id="10" name="Picture 9">
            <a:extLst>
              <a:ext uri="{FF2B5EF4-FFF2-40B4-BE49-F238E27FC236}">
                <a16:creationId xmlns:a16="http://schemas.microsoft.com/office/drawing/2014/main" id="{0B39305D-FF28-9CE7-9E9C-574A08FA8AD8}"/>
              </a:ext>
            </a:extLst>
          </p:cNvPr>
          <p:cNvPicPr>
            <a:picLocks noChangeAspect="1"/>
          </p:cNvPicPr>
          <p:nvPr/>
        </p:nvPicPr>
        <p:blipFill>
          <a:blip r:embed="rId7"/>
          <a:stretch>
            <a:fillRect/>
          </a:stretch>
        </p:blipFill>
        <p:spPr>
          <a:xfrm>
            <a:off x="2816733" y="1537363"/>
            <a:ext cx="2112618" cy="4405512"/>
          </a:xfrm>
          <a:prstGeom prst="rect">
            <a:avLst/>
          </a:prstGeom>
        </p:spPr>
      </p:pic>
      <p:sp>
        <p:nvSpPr>
          <p:cNvPr id="11" name="TextBox 10">
            <a:extLst>
              <a:ext uri="{FF2B5EF4-FFF2-40B4-BE49-F238E27FC236}">
                <a16:creationId xmlns:a16="http://schemas.microsoft.com/office/drawing/2014/main" id="{2CEC1369-4800-FD16-C4A7-3BB002425737}"/>
              </a:ext>
            </a:extLst>
          </p:cNvPr>
          <p:cNvSpPr txBox="1"/>
          <p:nvPr/>
        </p:nvSpPr>
        <p:spPr>
          <a:xfrm>
            <a:off x="0" y="219590"/>
            <a:ext cx="8786154" cy="830997"/>
          </a:xfrm>
          <a:prstGeom prst="rect">
            <a:avLst/>
          </a:prstGeom>
          <a:noFill/>
        </p:spPr>
        <p:txBody>
          <a:bodyPr wrap="square">
            <a:spAutoFit/>
          </a:bodyPr>
          <a:lstStyle/>
          <a:p>
            <a:pPr algn="ctr"/>
            <a:r>
              <a:rPr lang="en-US" sz="4800" b="1" dirty="0"/>
              <a:t>PROTOTYPE WALKTHROUGH</a:t>
            </a:r>
          </a:p>
        </p:txBody>
      </p:sp>
    </p:spTree>
    <p:extLst>
      <p:ext uri="{BB962C8B-B14F-4D97-AF65-F5344CB8AC3E}">
        <p14:creationId xmlns:p14="http://schemas.microsoft.com/office/powerpoint/2010/main" val="422287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D221CE38-9AE8-6E22-7A32-9FA5F73AD6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EF379F-8BB4-7C4B-D4C5-2216A35644BF}"/>
              </a:ext>
            </a:extLst>
          </p:cNvPr>
          <p:cNvSpPr txBox="1"/>
          <p:nvPr/>
        </p:nvSpPr>
        <p:spPr>
          <a:xfrm>
            <a:off x="46578" y="6429651"/>
            <a:ext cx="7300153" cy="276999"/>
          </a:xfrm>
          <a:prstGeom prst="rect">
            <a:avLst/>
          </a:prstGeom>
          <a:noFill/>
        </p:spPr>
        <p:txBody>
          <a:bodyPr wrap="square" rtlCol="0">
            <a:spAutoFit/>
          </a:bodyPr>
          <a:lstStyle/>
          <a:p>
            <a:r>
              <a:rPr lang="en-US" sz="1200" b="0" i="0" dirty="0">
                <a:solidFill>
                  <a:srgbClr val="000000"/>
                </a:solidFill>
                <a:effectLst/>
                <a:latin typeface="Times"/>
                <a:hlinkClick r:id="rId3"/>
              </a:rPr>
              <a:t>https://docs.google.com/forms/d/1_J6OQNWtOzVblorhWqn1hNynU9gaBlUif37xAQ6Fa3M/edit#responses</a:t>
            </a:r>
            <a:r>
              <a:rPr lang="en-US" sz="1200" b="0" i="0" dirty="0">
                <a:solidFill>
                  <a:srgbClr val="000000"/>
                </a:solidFill>
                <a:effectLst/>
                <a:latin typeface="Times"/>
              </a:rPr>
              <a:t> </a:t>
            </a:r>
            <a:endParaRPr lang="en-US" sz="1200" dirty="0"/>
          </a:p>
        </p:txBody>
      </p:sp>
      <p:sp>
        <p:nvSpPr>
          <p:cNvPr id="11" name="TextBox 10">
            <a:extLst>
              <a:ext uri="{FF2B5EF4-FFF2-40B4-BE49-F238E27FC236}">
                <a16:creationId xmlns:a16="http://schemas.microsoft.com/office/drawing/2014/main" id="{6F462AD1-0BE2-B40F-82F6-2FA50084DCEA}"/>
              </a:ext>
            </a:extLst>
          </p:cNvPr>
          <p:cNvSpPr txBox="1"/>
          <p:nvPr/>
        </p:nvSpPr>
        <p:spPr>
          <a:xfrm>
            <a:off x="0" y="219590"/>
            <a:ext cx="8786154" cy="830997"/>
          </a:xfrm>
          <a:prstGeom prst="rect">
            <a:avLst/>
          </a:prstGeom>
          <a:noFill/>
        </p:spPr>
        <p:txBody>
          <a:bodyPr wrap="square">
            <a:spAutoFit/>
          </a:bodyPr>
          <a:lstStyle/>
          <a:p>
            <a:pPr algn="ctr"/>
            <a:r>
              <a:rPr lang="en-US" sz="4800" b="1" dirty="0"/>
              <a:t>EVALUATION RESULTS</a:t>
            </a:r>
          </a:p>
        </p:txBody>
      </p:sp>
      <p:pic>
        <p:nvPicPr>
          <p:cNvPr id="1026" name="Picture 2" descr="Forms response chart. Question title: Is there a chance to place your order to a wrong address now?. Number of responses: 15 responses.">
            <a:extLst>
              <a:ext uri="{FF2B5EF4-FFF2-40B4-BE49-F238E27FC236}">
                <a16:creationId xmlns:a16="http://schemas.microsoft.com/office/drawing/2014/main" id="{704EFC70-2ED6-4151-192C-57C16106C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8" y="1126577"/>
            <a:ext cx="4965358" cy="2089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Rate New dark mode option?. Number of responses: 15 responses.">
            <a:extLst>
              <a:ext uri="{FF2B5EF4-FFF2-40B4-BE49-F238E27FC236}">
                <a16:creationId xmlns:a16="http://schemas.microsoft.com/office/drawing/2014/main" id="{627189CA-071A-861A-223E-8B7FD97A0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060" y="1105451"/>
            <a:ext cx="4440362" cy="2110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We have made following changes? Please Evaluate our redesign of Amazon shopping app. You can mention which feature you liked most or your feedback/opinion?&#10;&#10;&#10;User Pain Points Adressed:&#10;&#10;1. Dark Mode Setting added&#10;&#10;2.Preventing Endless Scrolling with pagination&#10;&#10;3. Favorites/Wishlist on Home page&#10;&#10;4. Quick Favorite button on the Search Grid&#10;&#10;5. Accessible Address Change during checkout&#10;&#10;6. Homepage navigation made easy - all needful items at one place &#10;&#10;7. overwhelming info and ads were removed where not necessary &#10;&#10;Note: Comment the feature number(1-7) which you liked the most, you can say none if you like nothing.. Number of responses: 15 responses.">
            <a:extLst>
              <a:ext uri="{FF2B5EF4-FFF2-40B4-BE49-F238E27FC236}">
                <a16:creationId xmlns:a16="http://schemas.microsoft.com/office/drawing/2014/main" id="{AD2FE598-78DE-DF9D-C56C-6C9376291D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4333" y="3554440"/>
            <a:ext cx="4992398" cy="2536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76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7423A4DA-E93B-5DB7-5044-F845015237B6}"/>
            </a:ext>
          </a:extLst>
        </p:cNvPr>
        <p:cNvGrpSpPr/>
        <p:nvPr/>
      </p:nvGrpSpPr>
      <p:grpSpPr>
        <a:xfrm>
          <a:off x="0" y="0"/>
          <a:ext cx="0" cy="0"/>
          <a:chOff x="0" y="0"/>
          <a:chExt cx="0" cy="0"/>
        </a:xfrm>
      </p:grpSpPr>
      <p:pic>
        <p:nvPicPr>
          <p:cNvPr id="7" name="Picture 6" descr="A logo on a black background&#10;&#10;Description automatically generated">
            <a:extLst>
              <a:ext uri="{FF2B5EF4-FFF2-40B4-BE49-F238E27FC236}">
                <a16:creationId xmlns:a16="http://schemas.microsoft.com/office/drawing/2014/main" id="{11DBC0B8-219C-8A6D-511F-4C9AAE28EA38}"/>
              </a:ext>
            </a:extLst>
          </p:cNvPr>
          <p:cNvPicPr>
            <a:picLocks noChangeAspect="1"/>
          </p:cNvPicPr>
          <p:nvPr/>
        </p:nvPicPr>
        <p:blipFill>
          <a:blip r:embed="rId3">
            <a:extLst>
              <a:ext uri="{837473B0-CC2E-450A-ABE3-18F120FF3D39}">
                <a1611:picAttrSrcUrl xmlns:a1611="http://schemas.microsoft.com/office/drawing/2016/11/main" r:id="rId4"/>
              </a:ext>
            </a:extLst>
          </a:blip>
          <a:srcRect r="55260"/>
          <a:stretch/>
        </p:blipFill>
        <p:spPr>
          <a:xfrm>
            <a:off x="7818977" y="5715000"/>
            <a:ext cx="1278445" cy="1143000"/>
          </a:xfrm>
          <a:prstGeom prst="rect">
            <a:avLst/>
          </a:prstGeom>
        </p:spPr>
      </p:pic>
      <p:sp>
        <p:nvSpPr>
          <p:cNvPr id="12" name="TextBox 11">
            <a:extLst>
              <a:ext uri="{FF2B5EF4-FFF2-40B4-BE49-F238E27FC236}">
                <a16:creationId xmlns:a16="http://schemas.microsoft.com/office/drawing/2014/main" id="{92884AD2-AEB6-9DFD-77D7-DD861A4B3544}"/>
              </a:ext>
            </a:extLst>
          </p:cNvPr>
          <p:cNvSpPr txBox="1"/>
          <p:nvPr/>
        </p:nvSpPr>
        <p:spPr>
          <a:xfrm>
            <a:off x="380506" y="82088"/>
            <a:ext cx="8699937" cy="1015663"/>
          </a:xfrm>
          <a:prstGeom prst="rect">
            <a:avLst/>
          </a:prstGeom>
          <a:noFill/>
        </p:spPr>
        <p:txBody>
          <a:bodyPr wrap="square">
            <a:spAutoFit/>
          </a:bodyPr>
          <a:lstStyle/>
          <a:p>
            <a:pPr algn="ctr"/>
            <a:r>
              <a:rPr lang="en-US" sz="6000" b="1" dirty="0"/>
              <a:t>ACHIEVEMENTS</a:t>
            </a:r>
          </a:p>
        </p:txBody>
      </p:sp>
      <p:sp>
        <p:nvSpPr>
          <p:cNvPr id="2" name="TextBox 1">
            <a:extLst>
              <a:ext uri="{FF2B5EF4-FFF2-40B4-BE49-F238E27FC236}">
                <a16:creationId xmlns:a16="http://schemas.microsoft.com/office/drawing/2014/main" id="{CBBB3A7D-129B-D153-AA4F-8E0C3E719E18}"/>
              </a:ext>
            </a:extLst>
          </p:cNvPr>
          <p:cNvSpPr txBox="1"/>
          <p:nvPr/>
        </p:nvSpPr>
        <p:spPr>
          <a:xfrm>
            <a:off x="23289" y="2306193"/>
            <a:ext cx="9097422" cy="1815882"/>
          </a:xfrm>
          <a:prstGeom prst="rect">
            <a:avLst/>
          </a:prstGeom>
          <a:noFill/>
        </p:spPr>
        <p:txBody>
          <a:bodyPr wrap="square" rtlCol="0">
            <a:spAutoFit/>
          </a:bodyPr>
          <a:lstStyle/>
          <a:p>
            <a:pPr marL="342900" indent="-342900">
              <a:buFont typeface="Arial" panose="020B0604020202020204" pitchFamily="34" charset="0"/>
              <a:buChar char="•"/>
            </a:pPr>
            <a:r>
              <a:rPr lang="en-US" sz="2800" dirty="0"/>
              <a:t>Positive user feedback and satisfaction</a:t>
            </a:r>
          </a:p>
          <a:p>
            <a:pPr marL="342900" indent="-342900">
              <a:buFont typeface="Arial" panose="020B0604020202020204" pitchFamily="34" charset="0"/>
              <a:buChar char="•"/>
            </a:pPr>
            <a:r>
              <a:rPr lang="en-US" sz="2800" dirty="0"/>
              <a:t>Solves real user frustrations and improves user satisfaction.</a:t>
            </a:r>
          </a:p>
          <a:p>
            <a:pPr marL="342900" indent="-342900">
              <a:buFont typeface="Arial" panose="020B0604020202020204" pitchFamily="34" charset="0"/>
              <a:buChar char="•"/>
            </a:pPr>
            <a:r>
              <a:rPr lang="en-US" sz="2800" dirty="0"/>
              <a:t>Grounded in usability and HCI principles</a:t>
            </a:r>
          </a:p>
          <a:p>
            <a:pPr marL="342900" indent="-342900">
              <a:buFont typeface="Arial" panose="020B0604020202020204" pitchFamily="34" charset="0"/>
              <a:buChar char="•"/>
            </a:pPr>
            <a:r>
              <a:rPr lang="en-US" sz="2800" dirty="0"/>
              <a:t>Makes shopping smarter, faster, and more accessible</a:t>
            </a:r>
          </a:p>
        </p:txBody>
      </p:sp>
      <p:sp>
        <p:nvSpPr>
          <p:cNvPr id="4" name="TextBox 3">
            <a:extLst>
              <a:ext uri="{FF2B5EF4-FFF2-40B4-BE49-F238E27FC236}">
                <a16:creationId xmlns:a16="http://schemas.microsoft.com/office/drawing/2014/main" id="{C774B797-5F95-8EA3-2EBE-740359238502}"/>
              </a:ext>
            </a:extLst>
          </p:cNvPr>
          <p:cNvSpPr txBox="1"/>
          <p:nvPr/>
        </p:nvSpPr>
        <p:spPr>
          <a:xfrm>
            <a:off x="56649" y="4293355"/>
            <a:ext cx="5907708" cy="1138773"/>
          </a:xfrm>
          <a:prstGeom prst="rect">
            <a:avLst/>
          </a:prstGeom>
          <a:noFill/>
        </p:spPr>
        <p:txBody>
          <a:bodyPr wrap="none" rtlCol="0">
            <a:spAutoFit/>
          </a:bodyPr>
          <a:lstStyle/>
          <a:p>
            <a:r>
              <a:rPr lang="en-US" sz="2200" b="1" dirty="0"/>
              <a:t>Future Scope: </a:t>
            </a:r>
            <a:r>
              <a:rPr lang="en-US" sz="2400" dirty="0"/>
              <a:t>To further refine user experience</a:t>
            </a:r>
            <a:endParaRPr lang="en-US" sz="2200" dirty="0"/>
          </a:p>
          <a:p>
            <a:pPr marL="800100" lvl="1" indent="-342900">
              <a:buFont typeface="Arial" panose="020B0604020202020204" pitchFamily="34" charset="0"/>
              <a:buChar char="•"/>
            </a:pPr>
            <a:r>
              <a:rPr lang="en-US" sz="2200" dirty="0"/>
              <a:t>Adjustable Grid Size</a:t>
            </a:r>
          </a:p>
          <a:p>
            <a:pPr marL="800100" lvl="1" indent="-342900">
              <a:buFont typeface="Arial" panose="020B0604020202020204" pitchFamily="34" charset="0"/>
              <a:buChar char="•"/>
            </a:pPr>
            <a:r>
              <a:rPr lang="en-US" sz="2200" dirty="0"/>
              <a:t>Advanced Filters in Saved for Later</a:t>
            </a:r>
          </a:p>
        </p:txBody>
      </p:sp>
      <p:sp>
        <p:nvSpPr>
          <p:cNvPr id="6" name="TextBox 5">
            <a:extLst>
              <a:ext uri="{FF2B5EF4-FFF2-40B4-BE49-F238E27FC236}">
                <a16:creationId xmlns:a16="http://schemas.microsoft.com/office/drawing/2014/main" id="{5E57EEE2-9D3E-0631-7BD6-972D3FE01176}"/>
              </a:ext>
            </a:extLst>
          </p:cNvPr>
          <p:cNvSpPr txBox="1"/>
          <p:nvPr/>
        </p:nvSpPr>
        <p:spPr>
          <a:xfrm>
            <a:off x="23289" y="1752195"/>
            <a:ext cx="4659096" cy="553998"/>
          </a:xfrm>
          <a:prstGeom prst="rect">
            <a:avLst/>
          </a:prstGeom>
          <a:noFill/>
        </p:spPr>
        <p:txBody>
          <a:bodyPr wrap="none" rtlCol="0">
            <a:spAutoFit/>
          </a:bodyPr>
          <a:lstStyle/>
          <a:p>
            <a:r>
              <a:rPr lang="en-US" sz="3000" b="1" dirty="0"/>
              <a:t>Why Our Redesign Matters?</a:t>
            </a:r>
            <a:endParaRPr lang="en-US" sz="3000" dirty="0"/>
          </a:p>
        </p:txBody>
      </p:sp>
      <p:sp>
        <p:nvSpPr>
          <p:cNvPr id="5" name="TextBox 4">
            <a:extLst>
              <a:ext uri="{FF2B5EF4-FFF2-40B4-BE49-F238E27FC236}">
                <a16:creationId xmlns:a16="http://schemas.microsoft.com/office/drawing/2014/main" id="{87CAC59D-432A-879A-D1BD-49D7E38C5BE4}"/>
              </a:ext>
            </a:extLst>
          </p:cNvPr>
          <p:cNvSpPr txBox="1"/>
          <p:nvPr/>
        </p:nvSpPr>
        <p:spPr>
          <a:xfrm>
            <a:off x="56650" y="5575583"/>
            <a:ext cx="7432722" cy="1200329"/>
          </a:xfrm>
          <a:prstGeom prst="rect">
            <a:avLst/>
          </a:prstGeom>
          <a:noFill/>
        </p:spPr>
        <p:txBody>
          <a:bodyPr wrap="square" rtlCol="0">
            <a:spAutoFit/>
          </a:bodyPr>
          <a:lstStyle/>
          <a:p>
            <a:r>
              <a:rPr lang="en-US" dirty="0">
                <a:hlinkClick r:id="rId5"/>
              </a:rPr>
              <a:t>https://www.figma.com/proto/v47gqSJYUtMqwLDkOnQO8U/AHCI?page-id=0%3A1&amp;node-id=129-1006&amp;viewport=-7806%2C-1988%2C1.09&amp;t=3X9ImkWtu9Dz6tYp-1&amp;scaling=scale-down&amp;content-scaling=fixed&amp;starting-point-node-id=1%3A2</a:t>
            </a:r>
            <a:r>
              <a:rPr lang="en-US" dirty="0"/>
              <a:t> </a:t>
            </a:r>
          </a:p>
        </p:txBody>
      </p:sp>
    </p:spTree>
    <p:extLst>
      <p:ext uri="{BB962C8B-B14F-4D97-AF65-F5344CB8AC3E}">
        <p14:creationId xmlns:p14="http://schemas.microsoft.com/office/powerpoint/2010/main" val="1893198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528</TotalTime>
  <Words>1732</Words>
  <Application>Microsoft Macintosh PowerPoint</Application>
  <PresentationFormat>On-screen Show (4:3)</PresentationFormat>
  <Paragraphs>125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Symbol</vt:lpstr>
      <vt:lpstr>Times</vt:lpstr>
      <vt:lpstr>Office Theme</vt:lpstr>
      <vt:lpstr>UI  Redesign</vt:lpstr>
      <vt:lpstr>PASSIVE NEEDFINDING</vt:lpstr>
      <vt:lpstr>INTERACTIVE  NEEDFINDING</vt:lpstr>
      <vt:lpstr>Heuristic Evaluation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Medha Sakhamuri</cp:lastModifiedBy>
  <cp:revision>14</cp:revision>
  <dcterms:created xsi:type="dcterms:W3CDTF">2013-01-27T09:14:16Z</dcterms:created>
  <dcterms:modified xsi:type="dcterms:W3CDTF">2025-05-02T12:51:40Z</dcterms:modified>
  <cp:category/>
</cp:coreProperties>
</file>